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34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45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34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62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61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29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43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8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2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93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880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88C0-7353-4098-8DF3-C43F4FBB6D9F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5013-5097-4EE6-9730-DE2580A75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74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58381" y="188640"/>
            <a:ext cx="792088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metodologia del nostro curricolo di italiano: principi generali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8381" y="836712"/>
            <a:ext cx="7830043" cy="5355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L’insegnante:</a:t>
            </a:r>
          </a:p>
          <a:p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it-IT" dirty="0">
                <a:solidFill>
                  <a:schemeClr val="tx1"/>
                </a:solidFill>
              </a:rPr>
              <a:t>è consapevole di essere per l’alunno un modello espressivo e di comportamento nei confronti dello strumento linguistico</a:t>
            </a:r>
            <a:r>
              <a:rPr lang="it-IT" dirty="0" smtClean="0">
                <a:solidFill>
                  <a:schemeClr val="tx1"/>
                </a:solidFill>
              </a:rPr>
              <a:t>;</a:t>
            </a:r>
          </a:p>
          <a:p>
            <a:pPr lvl="0"/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>
                <a:solidFill>
                  <a:schemeClr val="tx1"/>
                </a:solidFill>
              </a:rPr>
              <a:t>valorizza, favorisce la comunicazione all’interno del gruppo classe</a:t>
            </a:r>
            <a:r>
              <a:rPr lang="it-IT" dirty="0" smtClean="0">
                <a:solidFill>
                  <a:schemeClr val="tx1"/>
                </a:solidFill>
              </a:rPr>
              <a:t>;</a:t>
            </a:r>
          </a:p>
          <a:p>
            <a:pPr lvl="0"/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>
                <a:solidFill>
                  <a:srgbClr val="FF0000"/>
                </a:solidFill>
              </a:rPr>
              <a:t>considera i momenti comunicativi come punti di parte</a:t>
            </a:r>
            <a:r>
              <a:rPr lang="it-IT" dirty="0">
                <a:solidFill>
                  <a:schemeClr val="tx1"/>
                </a:solidFill>
              </a:rPr>
              <a:t>nza delle attività linguistiche </a:t>
            </a:r>
            <a:r>
              <a:rPr lang="it-IT" dirty="0" smtClean="0">
                <a:solidFill>
                  <a:schemeClr val="tx1"/>
                </a:solidFill>
              </a:rPr>
              <a:t>proposte</a:t>
            </a:r>
          </a:p>
          <a:p>
            <a:pPr lvl="0"/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>
                <a:solidFill>
                  <a:schemeClr val="tx1"/>
                </a:solidFill>
              </a:rPr>
              <a:t>stimola le </a:t>
            </a:r>
            <a:r>
              <a:rPr lang="it-IT" b="1" dirty="0">
                <a:solidFill>
                  <a:srgbClr val="FF0000"/>
                </a:solidFill>
              </a:rPr>
              <a:t>curiosità, i dubbi linguistici </a:t>
            </a:r>
            <a:r>
              <a:rPr lang="it-IT" dirty="0">
                <a:solidFill>
                  <a:schemeClr val="tx1"/>
                </a:solidFill>
              </a:rPr>
              <a:t>del bambino e crea le condizioni perché possa </a:t>
            </a:r>
            <a:r>
              <a:rPr lang="it-IT" dirty="0" smtClean="0">
                <a:solidFill>
                  <a:schemeClr val="tx1"/>
                </a:solidFill>
              </a:rPr>
              <a:t>esprimerli</a:t>
            </a:r>
          </a:p>
          <a:p>
            <a:pPr lvl="0"/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>
                <a:solidFill>
                  <a:schemeClr val="tx1"/>
                </a:solidFill>
              </a:rPr>
              <a:t>propone attività che prevedano il coinvolgimento attivo del gruppo classe </a:t>
            </a:r>
            <a:endParaRPr lang="it-IT" dirty="0" smtClean="0">
              <a:solidFill>
                <a:schemeClr val="tx1"/>
              </a:solidFill>
            </a:endParaRPr>
          </a:p>
          <a:p>
            <a:pPr lvl="0"/>
            <a:r>
              <a:rPr lang="it-IT" dirty="0" smtClean="0">
                <a:solidFill>
                  <a:schemeClr val="tx1"/>
                </a:solidFill>
              </a:rPr>
              <a:t>attraverso </a:t>
            </a:r>
            <a:r>
              <a:rPr lang="it-IT" b="1" dirty="0">
                <a:solidFill>
                  <a:srgbClr val="FF0000"/>
                </a:solidFill>
              </a:rPr>
              <a:t>percorsi di formulazione di ipotesi, progettazione, verifica delle ipotesi </a:t>
            </a:r>
            <a:r>
              <a:rPr lang="it-IT" dirty="0">
                <a:solidFill>
                  <a:schemeClr val="tx1"/>
                </a:solidFill>
              </a:rPr>
              <a:t>e li alterna con percorsi più strutturati, dove svolge la funzione di guida su un tracciato già delineato</a:t>
            </a:r>
          </a:p>
          <a:p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endParaRPr lang="it-IT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7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58381" y="188640"/>
            <a:ext cx="792088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metodologia del nostro curricolo di italiano: NUCLEO TESTO ORALE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3568" y="980728"/>
            <a:ext cx="7795693" cy="3970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L’ insegnante:</a:t>
            </a:r>
          </a:p>
          <a:p>
            <a:r>
              <a:rPr lang="it-IT" dirty="0">
                <a:solidFill>
                  <a:schemeClr val="tx1"/>
                </a:solidFill>
              </a:rPr>
              <a:t>- lascia ampio spazio alle conversazioni e alle discussioni</a:t>
            </a:r>
          </a:p>
          <a:p>
            <a:r>
              <a:rPr lang="it-IT" dirty="0">
                <a:solidFill>
                  <a:schemeClr val="tx1"/>
                </a:solidFill>
              </a:rPr>
              <a:t>- si esprime in modo corretto,  propone un modello di linguaggio</a:t>
            </a:r>
          </a:p>
          <a:p>
            <a:r>
              <a:rPr lang="it-IT" dirty="0">
                <a:solidFill>
                  <a:schemeClr val="tx1"/>
                </a:solidFill>
              </a:rPr>
              <a:t>- guida l’alunno a riformulare la frase quando non è chiara o non è completa, chiede di provare </a:t>
            </a:r>
          </a:p>
          <a:p>
            <a:r>
              <a:rPr lang="it-IT" dirty="0">
                <a:solidFill>
                  <a:schemeClr val="tx1"/>
                </a:solidFill>
              </a:rPr>
              <a:t>a specificare i termini troppo generici</a:t>
            </a:r>
          </a:p>
          <a:p>
            <a:r>
              <a:rPr lang="it-IT" dirty="0">
                <a:solidFill>
                  <a:schemeClr val="tx1"/>
                </a:solidFill>
              </a:rPr>
              <a:t>- favorisce l’intervento degli alunni, se questo avviene nel rispetto del compagno, mirato a far chiarire il messaggio</a:t>
            </a:r>
          </a:p>
          <a:p>
            <a:r>
              <a:rPr lang="it-IT" dirty="0">
                <a:solidFill>
                  <a:schemeClr val="tx1"/>
                </a:solidFill>
              </a:rPr>
              <a:t>-cura il proprio tono di voce, i l clima di</a:t>
            </a:r>
          </a:p>
          <a:p>
            <a:r>
              <a:rPr lang="it-IT" dirty="0">
                <a:solidFill>
                  <a:schemeClr val="tx1"/>
                </a:solidFill>
              </a:rPr>
              <a:t>classe, la gestualità, lo sguardo</a:t>
            </a:r>
          </a:p>
          <a:p>
            <a:r>
              <a:rPr lang="it-IT" dirty="0">
                <a:solidFill>
                  <a:schemeClr val="tx1"/>
                </a:solidFill>
              </a:rPr>
              <a:t>-dedica tempo alla lettura a voce alta.</a:t>
            </a:r>
          </a:p>
          <a:p>
            <a:r>
              <a:rPr lang="it-IT" dirty="0">
                <a:solidFill>
                  <a:schemeClr val="tx1"/>
                </a:solidFill>
              </a:rPr>
              <a:t>-Utilizza strategie per arricchire il lessico (uso di una rubrica o di una cassetta delle parole nuove, creazione di un cruciverba e giochi di parole anche multimediali).</a:t>
            </a:r>
          </a:p>
        </p:txBody>
      </p:sp>
    </p:spTree>
    <p:extLst>
      <p:ext uri="{BB962C8B-B14F-4D97-AF65-F5344CB8AC3E}">
        <p14:creationId xmlns:p14="http://schemas.microsoft.com/office/powerpoint/2010/main" val="1599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58381" y="188640"/>
            <a:ext cx="792088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metodologia del nostro curricolo di italiano: NUCLEO TESTO SCRITTO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8381" y="836712"/>
            <a:ext cx="7830043" cy="5632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sz="1200" dirty="0">
                <a:solidFill>
                  <a:schemeClr val="tx1"/>
                </a:solidFill>
              </a:rPr>
              <a:t>L’insegnante:</a:t>
            </a:r>
          </a:p>
          <a:p>
            <a:r>
              <a:rPr lang="it-IT" sz="1200" dirty="0">
                <a:solidFill>
                  <a:schemeClr val="tx1"/>
                </a:solidFill>
              </a:rPr>
              <a:t>-propone letture di testi diversi</a:t>
            </a:r>
          </a:p>
          <a:p>
            <a:r>
              <a:rPr lang="it-IT" sz="1200" dirty="0">
                <a:solidFill>
                  <a:schemeClr val="tx1"/>
                </a:solidFill>
              </a:rPr>
              <a:t>-guida l ’analisi dei testi attraverso strategie diverse: sottolinea re, evidenziare, smontare ...</a:t>
            </a:r>
          </a:p>
          <a:p>
            <a:r>
              <a:rPr lang="it-IT" sz="1200" dirty="0">
                <a:solidFill>
                  <a:schemeClr val="tx1"/>
                </a:solidFill>
              </a:rPr>
              <a:t>-guida l ’alunno  alla comprensione del testo attraverso successivi momenti di analisi:</a:t>
            </a:r>
          </a:p>
          <a:p>
            <a:r>
              <a:rPr lang="it-IT" sz="1200" dirty="0">
                <a:solidFill>
                  <a:schemeClr val="tx1"/>
                </a:solidFill>
              </a:rPr>
              <a:t>-comprensione globale</a:t>
            </a:r>
          </a:p>
          <a:p>
            <a:r>
              <a:rPr lang="it-IT" sz="1200" dirty="0">
                <a:solidFill>
                  <a:schemeClr val="tx1"/>
                </a:solidFill>
              </a:rPr>
              <a:t>-ricerca informazioni esplicite</a:t>
            </a:r>
          </a:p>
          <a:p>
            <a:r>
              <a:rPr lang="it-IT" sz="1200" dirty="0">
                <a:solidFill>
                  <a:schemeClr val="tx1"/>
                </a:solidFill>
              </a:rPr>
              <a:t>-ricerca relazioni</a:t>
            </a:r>
          </a:p>
          <a:p>
            <a:r>
              <a:rPr lang="it-IT" sz="1200" dirty="0">
                <a:solidFill>
                  <a:schemeClr val="tx1"/>
                </a:solidFill>
              </a:rPr>
              <a:t>-ricerca informazioni implicite</a:t>
            </a:r>
          </a:p>
          <a:p>
            <a:r>
              <a:rPr lang="it-IT" sz="1200" dirty="0">
                <a:solidFill>
                  <a:schemeClr val="tx1"/>
                </a:solidFill>
              </a:rPr>
              <a:t>-ricerca del la struttura del te sto</a:t>
            </a:r>
          </a:p>
          <a:p>
            <a:r>
              <a:rPr lang="it-IT" sz="1200" dirty="0">
                <a:solidFill>
                  <a:schemeClr val="tx1"/>
                </a:solidFill>
              </a:rPr>
              <a:t>-ricerca del punto di vista (oggettivo/soggettivo)</a:t>
            </a:r>
          </a:p>
          <a:p>
            <a:r>
              <a:rPr lang="it-IT" sz="1200" dirty="0">
                <a:solidFill>
                  <a:schemeClr val="tx1"/>
                </a:solidFill>
              </a:rPr>
              <a:t>-richiede la memorizzazione di poesie e filastrocche</a:t>
            </a:r>
          </a:p>
          <a:p>
            <a:r>
              <a:rPr lang="it-IT" sz="1200" dirty="0">
                <a:solidFill>
                  <a:schemeClr val="tx1"/>
                </a:solidFill>
              </a:rPr>
              <a:t>-organizza la biblioteca di classe in modo che i bambini possano prendere in prestito liberamente i libri.</a:t>
            </a:r>
          </a:p>
          <a:p>
            <a:endParaRPr lang="it-IT" sz="1200" dirty="0" smtClean="0">
              <a:solidFill>
                <a:schemeClr val="tx1"/>
              </a:solidFill>
            </a:endParaRPr>
          </a:p>
          <a:p>
            <a:endParaRPr lang="it-IT" sz="1200" dirty="0" smtClean="0">
              <a:solidFill>
                <a:schemeClr val="tx1"/>
              </a:solidFill>
            </a:endParaRPr>
          </a:p>
          <a:p>
            <a:r>
              <a:rPr lang="it-IT" sz="1200" dirty="0">
                <a:solidFill>
                  <a:schemeClr val="tx1"/>
                </a:solidFill>
              </a:rPr>
              <a:t>L’insegnante:</a:t>
            </a:r>
          </a:p>
          <a:p>
            <a:r>
              <a:rPr lang="it-IT" sz="1200" dirty="0">
                <a:solidFill>
                  <a:schemeClr val="tx1"/>
                </a:solidFill>
              </a:rPr>
              <a:t>-propone la scrittura di testi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chemeClr val="tx1"/>
                </a:solidFill>
              </a:rPr>
              <a:t>-a partire da esperienze significative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chemeClr val="tx1"/>
                </a:solidFill>
              </a:rPr>
              <a:t>-seguendo le indicazioni date dall’ insegnante o costruite insieme ai compagni durante le attività di comprensione</a:t>
            </a:r>
          </a:p>
          <a:p>
            <a:r>
              <a:rPr lang="it-IT" sz="1200" dirty="0">
                <a:solidFill>
                  <a:schemeClr val="tx1"/>
                </a:solidFill>
              </a:rPr>
              <a:t>-valorizza i testi che raggiungono comunque lo scopo comunicativo</a:t>
            </a:r>
          </a:p>
          <a:p>
            <a:r>
              <a:rPr lang="it-IT" sz="1200" dirty="0">
                <a:solidFill>
                  <a:schemeClr val="tx1"/>
                </a:solidFill>
              </a:rPr>
              <a:t>-non considera lo svolgimento di un testo come l’esecuzione di una procedura</a:t>
            </a:r>
          </a:p>
          <a:p>
            <a:r>
              <a:rPr lang="it-IT" sz="1200" dirty="0">
                <a:solidFill>
                  <a:schemeClr val="tx1"/>
                </a:solidFill>
              </a:rPr>
              <a:t>-cura le correzioni distinguendo diversi livelli (ortografia, costruzione frasi , costruzione relazioni per raggiungere coesione, raggiungimento dello scopo del testo .... )</a:t>
            </a:r>
          </a:p>
          <a:p>
            <a:r>
              <a:rPr lang="it-IT" sz="1200" dirty="0">
                <a:solidFill>
                  <a:schemeClr val="tx1"/>
                </a:solidFill>
              </a:rPr>
              <a:t>-propone attività su gli aspetti logici de l testo</a:t>
            </a:r>
          </a:p>
          <a:p>
            <a:r>
              <a:rPr lang="it-IT" sz="1200" dirty="0">
                <a:solidFill>
                  <a:schemeClr val="tx1"/>
                </a:solidFill>
              </a:rPr>
              <a:t>-cura gli aspetti logici del la costruzione di un testo (coesione)</a:t>
            </a:r>
          </a:p>
          <a:p>
            <a:r>
              <a:rPr lang="it-IT" sz="1200" dirty="0">
                <a:solidFill>
                  <a:schemeClr val="tx1"/>
                </a:solidFill>
              </a:rPr>
              <a:t>-individua strategie, propone attività adatte a favorire </a:t>
            </a:r>
          </a:p>
          <a:p>
            <a:r>
              <a:rPr lang="it-IT" sz="1200" dirty="0">
                <a:solidFill>
                  <a:schemeClr val="tx1"/>
                </a:solidFill>
              </a:rPr>
              <a:t>la libera espressione scritta degli alunni</a:t>
            </a:r>
          </a:p>
          <a:p>
            <a:r>
              <a:rPr lang="it-IT" sz="1200" dirty="0">
                <a:solidFill>
                  <a:schemeClr val="tx1"/>
                </a:solidFill>
              </a:rPr>
              <a:t>-Individua strategie per:</a:t>
            </a:r>
          </a:p>
          <a:p>
            <a:r>
              <a:rPr lang="it-IT" sz="1200" dirty="0">
                <a:solidFill>
                  <a:schemeClr val="tx1"/>
                </a:solidFill>
              </a:rPr>
              <a:t>consolidare l’ortografia</a:t>
            </a:r>
          </a:p>
          <a:p>
            <a:r>
              <a:rPr lang="it-IT" sz="1200" dirty="0">
                <a:solidFill>
                  <a:schemeClr val="tx1"/>
                </a:solidFill>
              </a:rPr>
              <a:t>consolidare la capacità di scrivere sotto dettatura e di auto-dettarsi</a:t>
            </a:r>
          </a:p>
          <a:p>
            <a:r>
              <a:rPr lang="it-IT" sz="1200" dirty="0">
                <a:solidFill>
                  <a:schemeClr val="tx1"/>
                </a:solidFill>
              </a:rPr>
              <a:t>sollecitare la scrittura </a:t>
            </a:r>
            <a:r>
              <a:rPr lang="it-IT" sz="1200" dirty="0" smtClean="0">
                <a:solidFill>
                  <a:schemeClr val="tx1"/>
                </a:solidFill>
              </a:rPr>
              <a:t>spontanea</a:t>
            </a:r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8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1520" y="188640"/>
            <a:ext cx="8568953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metodologia del nostro curricolo di italiano: NUCLEO CODICE e OGGETTO CULTURALE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9513" y="836712"/>
            <a:ext cx="8640960" cy="48320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sz="1400" dirty="0" smtClean="0">
                <a:solidFill>
                  <a:schemeClr val="tx1"/>
                </a:solidFill>
              </a:rPr>
              <a:t>L’insegnante</a:t>
            </a:r>
            <a:r>
              <a:rPr lang="it-IT" sz="1400" dirty="0">
                <a:solidFill>
                  <a:schemeClr val="tx1"/>
                </a:solidFill>
              </a:rPr>
              <a:t>:</a:t>
            </a:r>
          </a:p>
          <a:p>
            <a:r>
              <a:rPr lang="it-IT" sz="1400" dirty="0">
                <a:solidFill>
                  <a:schemeClr val="tx1"/>
                </a:solidFill>
              </a:rPr>
              <a:t> </a:t>
            </a:r>
          </a:p>
          <a:p>
            <a:r>
              <a:rPr lang="it-IT" sz="1400" dirty="0">
                <a:solidFill>
                  <a:schemeClr val="tx1"/>
                </a:solidFill>
              </a:rPr>
              <a:t>-guida l’alunno a </a:t>
            </a:r>
            <a:r>
              <a:rPr lang="it-IT" sz="1400" b="1" dirty="0">
                <a:solidFill>
                  <a:srgbClr val="FF0000"/>
                </a:solidFill>
              </a:rPr>
              <a:t>interrogarsi</a:t>
            </a:r>
            <a:r>
              <a:rPr lang="it-IT" sz="1400" dirty="0">
                <a:solidFill>
                  <a:schemeClr val="tx1"/>
                </a:solidFill>
              </a:rPr>
              <a:t> sul codice </a:t>
            </a:r>
            <a:r>
              <a:rPr lang="it-IT" sz="1400" dirty="0" smtClean="0">
                <a:solidFill>
                  <a:schemeClr val="tx1"/>
                </a:solidFill>
              </a:rPr>
              <a:t>linguistico</a:t>
            </a:r>
            <a:endParaRPr lang="it-IT" sz="1400" dirty="0">
              <a:solidFill>
                <a:schemeClr val="tx1"/>
              </a:solidFill>
            </a:endParaRPr>
          </a:p>
          <a:p>
            <a:r>
              <a:rPr lang="it-IT" sz="1400" dirty="0">
                <a:solidFill>
                  <a:schemeClr val="tx1"/>
                </a:solidFill>
              </a:rPr>
              <a:t>-a partire dal le </a:t>
            </a:r>
            <a:r>
              <a:rPr lang="it-IT" sz="1400" dirty="0" smtClean="0">
                <a:solidFill>
                  <a:schemeClr val="tx1"/>
                </a:solidFill>
              </a:rPr>
              <a:t>situazioni </a:t>
            </a:r>
            <a:r>
              <a:rPr lang="it-IT" sz="1400" dirty="0">
                <a:solidFill>
                  <a:schemeClr val="tx1"/>
                </a:solidFill>
              </a:rPr>
              <a:t>comunicative del gruppo classe, testi, letture e dalle curiosità espresse dai </a:t>
            </a:r>
          </a:p>
          <a:p>
            <a:r>
              <a:rPr lang="it-IT" sz="1400" dirty="0">
                <a:solidFill>
                  <a:schemeClr val="tx1"/>
                </a:solidFill>
              </a:rPr>
              <a:t>bambini, guida </a:t>
            </a:r>
            <a:r>
              <a:rPr lang="it-IT" sz="1400" b="1" dirty="0">
                <a:solidFill>
                  <a:srgbClr val="FF0000"/>
                </a:solidFill>
              </a:rPr>
              <a:t>momenti di riflessione </a:t>
            </a:r>
            <a:r>
              <a:rPr lang="it-IT" sz="1400" dirty="0">
                <a:solidFill>
                  <a:schemeClr val="tx1"/>
                </a:solidFill>
              </a:rPr>
              <a:t>sul codice linguisti co e sulle varietà della lingua</a:t>
            </a:r>
          </a:p>
          <a:p>
            <a:r>
              <a:rPr lang="it-IT" sz="1400" dirty="0">
                <a:solidFill>
                  <a:schemeClr val="tx1"/>
                </a:solidFill>
              </a:rPr>
              <a:t>-guida gli alunni a </a:t>
            </a:r>
            <a:r>
              <a:rPr lang="it-IT" sz="1400" b="1" dirty="0">
                <a:solidFill>
                  <a:srgbClr val="FF0000"/>
                </a:solidFill>
              </a:rPr>
              <a:t>problematizzare</a:t>
            </a:r>
            <a:r>
              <a:rPr lang="it-IT" sz="1400" dirty="0">
                <a:solidFill>
                  <a:schemeClr val="tx1"/>
                </a:solidFill>
              </a:rPr>
              <a:t> le situazioni </a:t>
            </a:r>
            <a:r>
              <a:rPr lang="it-IT" sz="1400" dirty="0" smtClean="0">
                <a:solidFill>
                  <a:schemeClr val="tx1"/>
                </a:solidFill>
              </a:rPr>
              <a:t>comunicative</a:t>
            </a:r>
            <a:r>
              <a:rPr lang="it-IT" sz="1400" dirty="0">
                <a:solidFill>
                  <a:schemeClr val="tx1"/>
                </a:solidFill>
              </a:rPr>
              <a:t>, per esempio, attraverso </a:t>
            </a:r>
            <a:r>
              <a:rPr lang="it-IT" sz="1400" dirty="0" smtClean="0">
                <a:solidFill>
                  <a:schemeClr val="tx1"/>
                </a:solidFill>
              </a:rPr>
              <a:t>confronti </a:t>
            </a:r>
            <a:r>
              <a:rPr lang="it-IT" sz="1400" dirty="0">
                <a:solidFill>
                  <a:schemeClr val="tx1"/>
                </a:solidFill>
              </a:rPr>
              <a:t>per individuare costanti, regole, caratteristiche e condurli a una </a:t>
            </a:r>
            <a:r>
              <a:rPr lang="it-IT" sz="1400" dirty="0" smtClean="0">
                <a:solidFill>
                  <a:schemeClr val="tx1"/>
                </a:solidFill>
              </a:rPr>
              <a:t>formalizzazione</a:t>
            </a:r>
          </a:p>
          <a:p>
            <a:endParaRPr lang="it-IT" sz="1400" dirty="0">
              <a:solidFill>
                <a:schemeClr val="tx1"/>
              </a:solidFill>
            </a:endParaRPr>
          </a:p>
          <a:p>
            <a:r>
              <a:rPr lang="it-IT" sz="1400" dirty="0">
                <a:solidFill>
                  <a:schemeClr val="tx1"/>
                </a:solidFill>
              </a:rPr>
              <a:t>-chiede all’alunno di memorizzare alcune forme verbali che non sono ancora oggetto di </a:t>
            </a:r>
            <a:r>
              <a:rPr lang="it-IT" sz="1400" dirty="0" smtClean="0">
                <a:solidFill>
                  <a:schemeClr val="tx1"/>
                </a:solidFill>
              </a:rPr>
              <a:t>riflessione </a:t>
            </a:r>
            <a:r>
              <a:rPr lang="it-IT" sz="1400" dirty="0">
                <a:solidFill>
                  <a:schemeClr val="tx1"/>
                </a:solidFill>
              </a:rPr>
              <a:t>e per le quali non è richiesta la conoscenza del lessico specifico </a:t>
            </a:r>
            <a:r>
              <a:rPr lang="it-IT" sz="1400" dirty="0" smtClean="0">
                <a:solidFill>
                  <a:schemeClr val="tx1"/>
                </a:solidFill>
              </a:rPr>
              <a:t>?????</a:t>
            </a:r>
          </a:p>
          <a:p>
            <a:endParaRPr lang="it-IT" sz="1400" dirty="0">
              <a:solidFill>
                <a:schemeClr val="tx1"/>
              </a:solidFill>
            </a:endParaRPr>
          </a:p>
          <a:p>
            <a:r>
              <a:rPr lang="it-IT" sz="1400" dirty="0">
                <a:solidFill>
                  <a:schemeClr val="tx1"/>
                </a:solidFill>
              </a:rPr>
              <a:t>-propone e effettua correzioni collettive e individuali  </a:t>
            </a:r>
          </a:p>
          <a:p>
            <a:r>
              <a:rPr lang="it-IT" sz="1400" dirty="0">
                <a:solidFill>
                  <a:schemeClr val="tx1"/>
                </a:solidFill>
              </a:rPr>
              <a:t>-dove è possibile, </a:t>
            </a:r>
            <a:r>
              <a:rPr lang="it-IT" sz="1400" b="1" dirty="0">
                <a:solidFill>
                  <a:srgbClr val="FF0000"/>
                </a:solidFill>
              </a:rPr>
              <a:t>considera la regola come punto di arrivo e non di partenza</a:t>
            </a:r>
          </a:p>
          <a:p>
            <a:r>
              <a:rPr lang="it-IT" sz="1400" dirty="0">
                <a:solidFill>
                  <a:schemeClr val="tx1"/>
                </a:solidFill>
              </a:rPr>
              <a:t>-controlla che l ’alunno abbia corretto il lavoro ( a seconda dei criteri scelti di volta in volta; </a:t>
            </a:r>
            <a:r>
              <a:rPr lang="it-IT" sz="1400" dirty="0" smtClean="0">
                <a:solidFill>
                  <a:schemeClr val="tx1"/>
                </a:solidFill>
              </a:rPr>
              <a:t>esempi</a:t>
            </a:r>
            <a:r>
              <a:rPr lang="it-IT" sz="1400" dirty="0">
                <a:solidFill>
                  <a:schemeClr val="tx1"/>
                </a:solidFill>
              </a:rPr>
              <a:t>: riscrivere le parole, le frasi, coinvolgendo </a:t>
            </a:r>
            <a:r>
              <a:rPr lang="it-IT" sz="1400" dirty="0" smtClean="0">
                <a:solidFill>
                  <a:schemeClr val="tx1"/>
                </a:solidFill>
              </a:rPr>
              <a:t>l’alunno </a:t>
            </a:r>
            <a:r>
              <a:rPr lang="it-IT" sz="1400" dirty="0">
                <a:solidFill>
                  <a:schemeClr val="tx1"/>
                </a:solidFill>
              </a:rPr>
              <a:t>nella ricerca del suo errore p i ù frequente ... )</a:t>
            </a:r>
          </a:p>
          <a:p>
            <a:r>
              <a:rPr lang="it-IT" sz="1400" dirty="0">
                <a:solidFill>
                  <a:schemeClr val="tx1"/>
                </a:solidFill>
              </a:rPr>
              <a:t>-propone attività  a partire da errori commessi da gli alunni</a:t>
            </a:r>
          </a:p>
          <a:p>
            <a:r>
              <a:rPr lang="it-IT" sz="1400" dirty="0">
                <a:solidFill>
                  <a:schemeClr val="tx1"/>
                </a:solidFill>
              </a:rPr>
              <a:t>-considera la </a:t>
            </a:r>
            <a:r>
              <a:rPr lang="it-IT" sz="1400" b="1" dirty="0">
                <a:solidFill>
                  <a:srgbClr val="FF0000"/>
                </a:solidFill>
              </a:rPr>
              <a:t>memorizzazione come momento fina</a:t>
            </a:r>
            <a:r>
              <a:rPr lang="it-IT" sz="1400" dirty="0">
                <a:solidFill>
                  <a:schemeClr val="tx1"/>
                </a:solidFill>
              </a:rPr>
              <a:t>le</a:t>
            </a:r>
          </a:p>
          <a:p>
            <a:r>
              <a:rPr lang="it-IT" sz="1400" dirty="0">
                <a:solidFill>
                  <a:schemeClr val="tx1"/>
                </a:solidFill>
              </a:rPr>
              <a:t>-guida a mettere in relazione il significante e </a:t>
            </a:r>
            <a:r>
              <a:rPr lang="it-IT" sz="1400" dirty="0" smtClean="0">
                <a:solidFill>
                  <a:schemeClr val="tx1"/>
                </a:solidFill>
              </a:rPr>
              <a:t>il  </a:t>
            </a:r>
            <a:r>
              <a:rPr lang="it-IT" sz="1400" dirty="0">
                <a:solidFill>
                  <a:schemeClr val="tx1"/>
                </a:solidFill>
              </a:rPr>
              <a:t>significato nell’analisi di parole e imposta le basi dell’analisi morfologica e sintattica</a:t>
            </a:r>
          </a:p>
          <a:p>
            <a:r>
              <a:rPr lang="it-IT" sz="1400" dirty="0">
                <a:solidFill>
                  <a:schemeClr val="tx1"/>
                </a:solidFill>
              </a:rPr>
              <a:t>-propone confronti: tra lingua scritta/ lingua orale e </a:t>
            </a:r>
            <a:r>
              <a:rPr lang="it-IT" sz="1400" dirty="0" smtClean="0">
                <a:solidFill>
                  <a:schemeClr val="tx1"/>
                </a:solidFill>
              </a:rPr>
              <a:t>tra lingua/altri </a:t>
            </a:r>
            <a:r>
              <a:rPr lang="it-IT" sz="1400" dirty="0">
                <a:solidFill>
                  <a:schemeClr val="tx1"/>
                </a:solidFill>
              </a:rPr>
              <a:t>linguaggi</a:t>
            </a:r>
          </a:p>
          <a:p>
            <a:r>
              <a:rPr lang="it-IT" sz="1400" dirty="0">
                <a:solidFill>
                  <a:schemeClr val="tx1"/>
                </a:solidFill>
              </a:rPr>
              <a:t>-riconosce e condivide i l ruolo dell’insegnante come facilitato re dei processi di apprendimento (guida, </a:t>
            </a:r>
          </a:p>
          <a:p>
            <a:r>
              <a:rPr lang="it-IT" sz="1400" dirty="0">
                <a:solidFill>
                  <a:schemeClr val="tx1"/>
                </a:solidFill>
              </a:rPr>
              <a:t>organizza, favorisce e non solo spiega, dice, informa...)</a:t>
            </a:r>
            <a:endParaRPr lang="it-IT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58381" y="188640"/>
            <a:ext cx="7920880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metodologia del nostro curricolo di italiano: NUCLEO LESSICO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8381" y="836712"/>
            <a:ext cx="7830043" cy="3416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lvl="0"/>
            <a:r>
              <a:rPr lang="it-IT" sz="1200" dirty="0" smtClean="0">
                <a:solidFill>
                  <a:schemeClr val="tx1"/>
                </a:solidFill>
              </a:rPr>
              <a:t>- guida </a:t>
            </a:r>
            <a:r>
              <a:rPr lang="it-IT" sz="1200" dirty="0">
                <a:solidFill>
                  <a:schemeClr val="tx1"/>
                </a:solidFill>
              </a:rPr>
              <a:t>l’alunno a ricavare il significato di una parola a partire dal contesto e dal significante</a:t>
            </a:r>
          </a:p>
          <a:p>
            <a:pPr lvl="0"/>
            <a:endParaRPr lang="it-IT" sz="12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it-IT" sz="1200" dirty="0" smtClean="0">
                <a:solidFill>
                  <a:schemeClr val="tx1"/>
                </a:solidFill>
              </a:rPr>
              <a:t>guida </a:t>
            </a:r>
            <a:r>
              <a:rPr lang="it-IT" sz="1200" dirty="0">
                <a:solidFill>
                  <a:schemeClr val="tx1"/>
                </a:solidFill>
              </a:rPr>
              <a:t>a costruire ‘famiglie di parole’ secondo relazioni </a:t>
            </a:r>
            <a:r>
              <a:rPr lang="it-IT" sz="1200" dirty="0" smtClean="0">
                <a:solidFill>
                  <a:schemeClr val="tx1"/>
                </a:solidFill>
              </a:rPr>
              <a:t>diverse</a:t>
            </a:r>
          </a:p>
          <a:p>
            <a:pPr marL="171450" lvl="0" indent="-171450">
              <a:buFontTx/>
              <a:buChar char="-"/>
            </a:pPr>
            <a:endParaRPr lang="it-IT" sz="1200" dirty="0">
              <a:solidFill>
                <a:schemeClr val="tx1"/>
              </a:solidFill>
            </a:endParaRPr>
          </a:p>
          <a:p>
            <a:pPr lvl="0"/>
            <a:r>
              <a:rPr lang="it-IT" sz="1200" dirty="0" smtClean="0">
                <a:solidFill>
                  <a:schemeClr val="tx1"/>
                </a:solidFill>
              </a:rPr>
              <a:t>- individua </a:t>
            </a:r>
            <a:r>
              <a:rPr lang="it-IT" sz="1200" dirty="0">
                <a:solidFill>
                  <a:schemeClr val="tx1"/>
                </a:solidFill>
              </a:rPr>
              <a:t>strategie per ‘archiviare’ le parole nuove incontrate</a:t>
            </a:r>
          </a:p>
          <a:p>
            <a:pPr lvl="0"/>
            <a:endParaRPr lang="it-IT" sz="1200" dirty="0" smtClean="0">
              <a:solidFill>
                <a:schemeClr val="tx1"/>
              </a:solidFill>
            </a:endParaRPr>
          </a:p>
          <a:p>
            <a:pPr lvl="0"/>
            <a:r>
              <a:rPr lang="it-IT" sz="1200" dirty="0" smtClean="0">
                <a:solidFill>
                  <a:schemeClr val="tx1"/>
                </a:solidFill>
              </a:rPr>
              <a:t>- utilizza </a:t>
            </a:r>
            <a:r>
              <a:rPr lang="it-IT" sz="1200" dirty="0">
                <a:solidFill>
                  <a:schemeClr val="tx1"/>
                </a:solidFill>
              </a:rPr>
              <a:t>le parole nuove incontrate nel linguaggio usuale</a:t>
            </a:r>
          </a:p>
          <a:p>
            <a:pPr lvl="0"/>
            <a:endParaRPr lang="it-IT" sz="1200" dirty="0" smtClean="0">
              <a:solidFill>
                <a:schemeClr val="tx1"/>
              </a:solidFill>
            </a:endParaRPr>
          </a:p>
          <a:p>
            <a:pPr lvl="0"/>
            <a:r>
              <a:rPr lang="it-IT" sz="1200" dirty="0" smtClean="0">
                <a:solidFill>
                  <a:schemeClr val="tx1"/>
                </a:solidFill>
              </a:rPr>
              <a:t>- sollecita </a:t>
            </a:r>
            <a:r>
              <a:rPr lang="it-IT" sz="1200" dirty="0">
                <a:solidFill>
                  <a:schemeClr val="tx1"/>
                </a:solidFill>
              </a:rPr>
              <a:t>l’alunno a usarle</a:t>
            </a:r>
          </a:p>
          <a:p>
            <a:pPr lvl="0"/>
            <a:endParaRPr lang="it-IT" sz="1200" dirty="0" smtClean="0">
              <a:solidFill>
                <a:schemeClr val="tx1"/>
              </a:solidFill>
            </a:endParaRPr>
          </a:p>
          <a:p>
            <a:pPr lvl="0"/>
            <a:r>
              <a:rPr lang="it-IT" sz="1200" dirty="0" smtClean="0">
                <a:solidFill>
                  <a:schemeClr val="tx1"/>
                </a:solidFill>
              </a:rPr>
              <a:t>- propone </a:t>
            </a:r>
            <a:r>
              <a:rPr lang="it-IT" sz="1200" dirty="0">
                <a:solidFill>
                  <a:schemeClr val="tx1"/>
                </a:solidFill>
              </a:rPr>
              <a:t>esercizi (inserire parole in un contesto, costruire frasi a partire da parole)</a:t>
            </a:r>
          </a:p>
          <a:p>
            <a:pPr lvl="0"/>
            <a:endParaRPr lang="it-IT" sz="1200" dirty="0" smtClean="0">
              <a:solidFill>
                <a:schemeClr val="tx1"/>
              </a:solidFill>
            </a:endParaRPr>
          </a:p>
          <a:p>
            <a:pPr lvl="0"/>
            <a:r>
              <a:rPr lang="it-IT" sz="1200" dirty="0" smtClean="0">
                <a:solidFill>
                  <a:schemeClr val="tx1"/>
                </a:solidFill>
              </a:rPr>
              <a:t>- chiede </a:t>
            </a:r>
            <a:r>
              <a:rPr lang="it-IT" sz="1200" dirty="0">
                <a:solidFill>
                  <a:schemeClr val="tx1"/>
                </a:solidFill>
              </a:rPr>
              <a:t>di usare un lessico via via più preciso</a:t>
            </a:r>
          </a:p>
          <a:p>
            <a:pPr lvl="0"/>
            <a:endParaRPr lang="it-IT" sz="1200" dirty="0" smtClean="0">
              <a:solidFill>
                <a:schemeClr val="tx1"/>
              </a:solidFill>
            </a:endParaRPr>
          </a:p>
          <a:p>
            <a:pPr lvl="0"/>
            <a:r>
              <a:rPr lang="it-IT" sz="1200" dirty="0" smtClean="0">
                <a:solidFill>
                  <a:schemeClr val="tx1"/>
                </a:solidFill>
              </a:rPr>
              <a:t>- usa </a:t>
            </a:r>
            <a:r>
              <a:rPr lang="it-IT" sz="1200" dirty="0">
                <a:solidFill>
                  <a:schemeClr val="tx1"/>
                </a:solidFill>
              </a:rPr>
              <a:t>e guida a usare il dizionario</a:t>
            </a:r>
          </a:p>
          <a:p>
            <a:pPr lvl="0"/>
            <a:endParaRPr lang="it-IT" sz="12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it-IT" sz="1200" dirty="0" smtClean="0">
                <a:solidFill>
                  <a:schemeClr val="tx1"/>
                </a:solidFill>
              </a:rPr>
              <a:t>si </a:t>
            </a:r>
            <a:r>
              <a:rPr lang="it-IT" sz="1200" dirty="0">
                <a:solidFill>
                  <a:schemeClr val="tx1"/>
                </a:solidFill>
              </a:rPr>
              <a:t>esprime utilizzando un lessico preciso e vario a partire già dal primo ciclo</a:t>
            </a:r>
            <a:r>
              <a:rPr lang="it-IT" sz="1200" dirty="0" smtClean="0">
                <a:solidFill>
                  <a:schemeClr val="tx1"/>
                </a:solidFill>
              </a:rPr>
              <a:t>.</a:t>
            </a:r>
          </a:p>
          <a:p>
            <a:pPr marL="171450" lvl="0" indent="-171450">
              <a:buFontTx/>
              <a:buChar char="-"/>
            </a:pPr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99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529</Words>
  <Application>Microsoft Office PowerPoint</Application>
  <PresentationFormat>Presentazione su schermo (4:3)</PresentationFormat>
  <Paragraphs>92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 mio</dc:creator>
  <cp:lastModifiedBy>pc mio</cp:lastModifiedBy>
  <cp:revision>1</cp:revision>
  <dcterms:created xsi:type="dcterms:W3CDTF">2018-04-10T19:05:06Z</dcterms:created>
  <dcterms:modified xsi:type="dcterms:W3CDTF">2018-04-10T19:06:25Z</dcterms:modified>
</cp:coreProperties>
</file>