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93" r:id="rId6"/>
    <p:sldId id="294" r:id="rId7"/>
    <p:sldId id="295" r:id="rId8"/>
    <p:sldId id="296" r:id="rId9"/>
    <p:sldId id="297"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varScale="1">
        <p:scale>
          <a:sx n="103" d="100"/>
          <a:sy n="103" d="100"/>
        </p:scale>
        <p:origin x="-21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D8E38F7-19AC-4B0A-9011-452D23EADD43}" type="datetimeFigureOut">
              <a:rPr lang="it-IT" smtClean="0"/>
              <a:pPr/>
              <a:t>10/04/2018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306A7D-DCB3-479B-87D9-C47DB3385C5D}" type="slidenum">
              <a:rPr lang="it-IT" smtClean="0"/>
              <a:pPr/>
              <a:t>‹N›</a:t>
            </a:fld>
            <a:endParaRPr lang="it-IT"/>
          </a:p>
        </p:txBody>
      </p:sp>
    </p:spTree>
    <p:extLst>
      <p:ext uri="{BB962C8B-B14F-4D97-AF65-F5344CB8AC3E}">
        <p14:creationId xmlns:p14="http://schemas.microsoft.com/office/powerpoint/2010/main" val="988209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D8E38F7-19AC-4B0A-9011-452D23EADD43}" type="datetimeFigureOut">
              <a:rPr lang="it-IT" smtClean="0"/>
              <a:pPr/>
              <a:t>10/04/2018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306A7D-DCB3-479B-87D9-C47DB3385C5D}" type="slidenum">
              <a:rPr lang="it-IT" smtClean="0"/>
              <a:pPr/>
              <a:t>‹N›</a:t>
            </a:fld>
            <a:endParaRPr lang="it-IT"/>
          </a:p>
        </p:txBody>
      </p:sp>
    </p:spTree>
    <p:extLst>
      <p:ext uri="{BB962C8B-B14F-4D97-AF65-F5344CB8AC3E}">
        <p14:creationId xmlns:p14="http://schemas.microsoft.com/office/powerpoint/2010/main" val="3081388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D8E38F7-19AC-4B0A-9011-452D23EADD43}" type="datetimeFigureOut">
              <a:rPr lang="it-IT" smtClean="0"/>
              <a:pPr/>
              <a:t>10/04/2018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306A7D-DCB3-479B-87D9-C47DB3385C5D}" type="slidenum">
              <a:rPr lang="it-IT" smtClean="0"/>
              <a:pPr/>
              <a:t>‹N›</a:t>
            </a:fld>
            <a:endParaRPr lang="it-IT"/>
          </a:p>
        </p:txBody>
      </p:sp>
    </p:spTree>
    <p:extLst>
      <p:ext uri="{BB962C8B-B14F-4D97-AF65-F5344CB8AC3E}">
        <p14:creationId xmlns:p14="http://schemas.microsoft.com/office/powerpoint/2010/main" val="2688530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D8E38F7-19AC-4B0A-9011-452D23EADD43}" type="datetimeFigureOut">
              <a:rPr lang="it-IT" smtClean="0"/>
              <a:pPr/>
              <a:t>10/04/2018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306A7D-DCB3-479B-87D9-C47DB3385C5D}" type="slidenum">
              <a:rPr lang="it-IT" smtClean="0"/>
              <a:pPr/>
              <a:t>‹N›</a:t>
            </a:fld>
            <a:endParaRPr lang="it-IT"/>
          </a:p>
        </p:txBody>
      </p:sp>
    </p:spTree>
    <p:extLst>
      <p:ext uri="{BB962C8B-B14F-4D97-AF65-F5344CB8AC3E}">
        <p14:creationId xmlns:p14="http://schemas.microsoft.com/office/powerpoint/2010/main" val="2997291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D8E38F7-19AC-4B0A-9011-452D23EADD43}" type="datetimeFigureOut">
              <a:rPr lang="it-IT" smtClean="0"/>
              <a:pPr/>
              <a:t>10/04/2018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306A7D-DCB3-479B-87D9-C47DB3385C5D}" type="slidenum">
              <a:rPr lang="it-IT" smtClean="0"/>
              <a:pPr/>
              <a:t>‹N›</a:t>
            </a:fld>
            <a:endParaRPr lang="it-IT"/>
          </a:p>
        </p:txBody>
      </p:sp>
    </p:spTree>
    <p:extLst>
      <p:ext uri="{BB962C8B-B14F-4D97-AF65-F5344CB8AC3E}">
        <p14:creationId xmlns:p14="http://schemas.microsoft.com/office/powerpoint/2010/main" val="3415671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D8E38F7-19AC-4B0A-9011-452D23EADD43}" type="datetimeFigureOut">
              <a:rPr lang="it-IT" smtClean="0"/>
              <a:pPr/>
              <a:t>10/04/2018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D306A7D-DCB3-479B-87D9-C47DB3385C5D}" type="slidenum">
              <a:rPr lang="it-IT" smtClean="0"/>
              <a:pPr/>
              <a:t>‹N›</a:t>
            </a:fld>
            <a:endParaRPr lang="it-IT"/>
          </a:p>
        </p:txBody>
      </p:sp>
    </p:spTree>
    <p:extLst>
      <p:ext uri="{BB962C8B-B14F-4D97-AF65-F5344CB8AC3E}">
        <p14:creationId xmlns:p14="http://schemas.microsoft.com/office/powerpoint/2010/main" val="350194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D8E38F7-19AC-4B0A-9011-452D23EADD43}" type="datetimeFigureOut">
              <a:rPr lang="it-IT" smtClean="0"/>
              <a:pPr/>
              <a:t>10/04/2018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D306A7D-DCB3-479B-87D9-C47DB3385C5D}" type="slidenum">
              <a:rPr lang="it-IT" smtClean="0"/>
              <a:pPr/>
              <a:t>‹N›</a:t>
            </a:fld>
            <a:endParaRPr lang="it-IT"/>
          </a:p>
        </p:txBody>
      </p:sp>
    </p:spTree>
    <p:extLst>
      <p:ext uri="{BB962C8B-B14F-4D97-AF65-F5344CB8AC3E}">
        <p14:creationId xmlns:p14="http://schemas.microsoft.com/office/powerpoint/2010/main" val="124401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D8E38F7-19AC-4B0A-9011-452D23EADD43}" type="datetimeFigureOut">
              <a:rPr lang="it-IT" smtClean="0"/>
              <a:pPr/>
              <a:t>10/04/2018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D306A7D-DCB3-479B-87D9-C47DB3385C5D}" type="slidenum">
              <a:rPr lang="it-IT" smtClean="0"/>
              <a:pPr/>
              <a:t>‹N›</a:t>
            </a:fld>
            <a:endParaRPr lang="it-IT"/>
          </a:p>
        </p:txBody>
      </p:sp>
    </p:spTree>
    <p:extLst>
      <p:ext uri="{BB962C8B-B14F-4D97-AF65-F5344CB8AC3E}">
        <p14:creationId xmlns:p14="http://schemas.microsoft.com/office/powerpoint/2010/main" val="169681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D8E38F7-19AC-4B0A-9011-452D23EADD43}" type="datetimeFigureOut">
              <a:rPr lang="it-IT" smtClean="0"/>
              <a:pPr/>
              <a:t>10/04/2018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D306A7D-DCB3-479B-87D9-C47DB3385C5D}" type="slidenum">
              <a:rPr lang="it-IT" smtClean="0"/>
              <a:pPr/>
              <a:t>‹N›</a:t>
            </a:fld>
            <a:endParaRPr lang="it-IT"/>
          </a:p>
        </p:txBody>
      </p:sp>
    </p:spTree>
    <p:extLst>
      <p:ext uri="{BB962C8B-B14F-4D97-AF65-F5344CB8AC3E}">
        <p14:creationId xmlns:p14="http://schemas.microsoft.com/office/powerpoint/2010/main" val="2160068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D8E38F7-19AC-4B0A-9011-452D23EADD43}" type="datetimeFigureOut">
              <a:rPr lang="it-IT" smtClean="0"/>
              <a:pPr/>
              <a:t>10/04/2018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D306A7D-DCB3-479B-87D9-C47DB3385C5D}" type="slidenum">
              <a:rPr lang="it-IT" smtClean="0"/>
              <a:pPr/>
              <a:t>‹N›</a:t>
            </a:fld>
            <a:endParaRPr lang="it-IT"/>
          </a:p>
        </p:txBody>
      </p:sp>
    </p:spTree>
    <p:extLst>
      <p:ext uri="{BB962C8B-B14F-4D97-AF65-F5344CB8AC3E}">
        <p14:creationId xmlns:p14="http://schemas.microsoft.com/office/powerpoint/2010/main" val="2306888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D8E38F7-19AC-4B0A-9011-452D23EADD43}" type="datetimeFigureOut">
              <a:rPr lang="it-IT" smtClean="0"/>
              <a:pPr/>
              <a:t>10/04/2018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D306A7D-DCB3-479B-87D9-C47DB3385C5D}" type="slidenum">
              <a:rPr lang="it-IT" smtClean="0"/>
              <a:pPr/>
              <a:t>‹N›</a:t>
            </a:fld>
            <a:endParaRPr lang="it-IT"/>
          </a:p>
        </p:txBody>
      </p:sp>
    </p:spTree>
    <p:extLst>
      <p:ext uri="{BB962C8B-B14F-4D97-AF65-F5344CB8AC3E}">
        <p14:creationId xmlns:p14="http://schemas.microsoft.com/office/powerpoint/2010/main" val="54378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E38F7-19AC-4B0A-9011-452D23EADD43}" type="datetimeFigureOut">
              <a:rPr lang="it-IT" smtClean="0"/>
              <a:pPr/>
              <a:t>10/04/2018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306A7D-DCB3-479B-87D9-C47DB3385C5D}" type="slidenum">
              <a:rPr lang="it-IT" smtClean="0"/>
              <a:pPr/>
              <a:t>‹N›</a:t>
            </a:fld>
            <a:endParaRPr lang="it-IT"/>
          </a:p>
        </p:txBody>
      </p:sp>
    </p:spTree>
    <p:extLst>
      <p:ext uri="{BB962C8B-B14F-4D97-AF65-F5344CB8AC3E}">
        <p14:creationId xmlns:p14="http://schemas.microsoft.com/office/powerpoint/2010/main" val="1397132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39552" y="116632"/>
            <a:ext cx="7704856" cy="61863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it-IT" dirty="0" smtClean="0">
                <a:solidFill>
                  <a:srgbClr val="FF0000"/>
                </a:solidFill>
              </a:rPr>
              <a:t>CLASSE PRIMA</a:t>
            </a:r>
            <a:r>
              <a:rPr lang="it-IT" dirty="0" smtClean="0">
                <a:solidFill>
                  <a:schemeClr val="accent1">
                    <a:lumMod val="75000"/>
                  </a:schemeClr>
                </a:solidFill>
              </a:rPr>
              <a:t>: FONDAMENTALI LE ESPERIENZE IN CLASSE – SI FORMALIZZA MOLTO POCO, L’IMPORTANTE E’ FARE ESPERIENZA DI COMUNICAZIONI DIVERSE, IN CONTESTI DIVERSI, per avere poi materiali su cui riflettere</a:t>
            </a:r>
          </a:p>
          <a:p>
            <a:endParaRPr lang="it-IT" dirty="0">
              <a:solidFill>
                <a:schemeClr val="accent1">
                  <a:lumMod val="75000"/>
                </a:schemeClr>
              </a:solidFill>
            </a:endParaRPr>
          </a:p>
          <a:p>
            <a:r>
              <a:rPr lang="it-IT" b="1" u="sng" dirty="0" smtClean="0">
                <a:solidFill>
                  <a:schemeClr val="accent1">
                    <a:lumMod val="75000"/>
                  </a:schemeClr>
                </a:solidFill>
              </a:rPr>
              <a:t>COMUNICAZIONE</a:t>
            </a:r>
          </a:p>
          <a:p>
            <a:endParaRPr lang="it-IT" b="1" u="sng" dirty="0" smtClean="0">
              <a:solidFill>
                <a:schemeClr val="accent1">
                  <a:lumMod val="75000"/>
                </a:schemeClr>
              </a:solidFill>
            </a:endParaRPr>
          </a:p>
          <a:p>
            <a:r>
              <a:rPr lang="it-IT" u="sng" dirty="0" smtClean="0">
                <a:solidFill>
                  <a:schemeClr val="accent1">
                    <a:lumMod val="75000"/>
                  </a:schemeClr>
                </a:solidFill>
              </a:rPr>
              <a:t>Ascoltare</a:t>
            </a:r>
            <a:r>
              <a:rPr lang="it-IT" dirty="0" smtClean="0">
                <a:solidFill>
                  <a:schemeClr val="accent1">
                    <a:lumMod val="75000"/>
                  </a:schemeClr>
                </a:solidFill>
              </a:rPr>
              <a:t>: ciò che favorisce l’ascolto – le regole per poter ascoltare (attraverso esperienze di conversazioni in classe) – i diversi scopi dell’ascolto (si ascolta per ricevere un’istruzione, perché è accaduto qualcosa in classe e se ne sta parlando, perché la maestra ha qualcosa di importante da dirci…)</a:t>
            </a:r>
          </a:p>
          <a:p>
            <a:r>
              <a:rPr lang="it-IT" u="sng" dirty="0" smtClean="0">
                <a:solidFill>
                  <a:schemeClr val="accent1">
                    <a:lumMod val="75000"/>
                  </a:schemeClr>
                </a:solidFill>
              </a:rPr>
              <a:t>Parlare</a:t>
            </a:r>
            <a:r>
              <a:rPr lang="it-IT" dirty="0" smtClean="0">
                <a:solidFill>
                  <a:schemeClr val="accent1">
                    <a:lumMod val="75000"/>
                  </a:schemeClr>
                </a:solidFill>
              </a:rPr>
              <a:t>: quando intervenire, che cosa dire, l’importanza della chiarezza, della pertinenza, dell’interlocutore, dello scopo</a:t>
            </a:r>
          </a:p>
          <a:p>
            <a:r>
              <a:rPr lang="it-IT" u="sng" dirty="0" smtClean="0">
                <a:solidFill>
                  <a:schemeClr val="accent1">
                    <a:lumMod val="75000"/>
                  </a:schemeClr>
                </a:solidFill>
              </a:rPr>
              <a:t>Leggere</a:t>
            </a:r>
            <a:r>
              <a:rPr lang="it-IT" dirty="0" smtClean="0">
                <a:solidFill>
                  <a:schemeClr val="accent1">
                    <a:lumMod val="75000"/>
                  </a:schemeClr>
                </a:solidFill>
              </a:rPr>
              <a:t>: acquisire le strumentalità per la lettura, comprendere le informazioni più importanti , individuare lo scopo (narrare – descrivere- fornire istruzioni</a:t>
            </a:r>
          </a:p>
          <a:p>
            <a:r>
              <a:rPr lang="it-IT" u="sng" dirty="0" smtClean="0">
                <a:solidFill>
                  <a:schemeClr val="accent1">
                    <a:lumMod val="75000"/>
                  </a:schemeClr>
                </a:solidFill>
              </a:rPr>
              <a:t>Scrivere</a:t>
            </a:r>
            <a:r>
              <a:rPr lang="it-IT" dirty="0" smtClean="0">
                <a:solidFill>
                  <a:schemeClr val="accent1">
                    <a:lumMod val="75000"/>
                  </a:schemeClr>
                </a:solidFill>
              </a:rPr>
              <a:t>: acquisire le strumentalità per la scrittura, scrivere per comunicare il proprio pensiero in situazioni diverse</a:t>
            </a:r>
          </a:p>
          <a:p>
            <a:endParaRPr lang="it-IT" dirty="0">
              <a:solidFill>
                <a:schemeClr val="accent1">
                  <a:lumMod val="75000"/>
                </a:schemeClr>
              </a:solidFill>
            </a:endParaRPr>
          </a:p>
          <a:p>
            <a:r>
              <a:rPr lang="it-IT" dirty="0" smtClean="0">
                <a:solidFill>
                  <a:schemeClr val="accent1">
                    <a:lumMod val="75000"/>
                  </a:schemeClr>
                </a:solidFill>
              </a:rPr>
              <a:t>Quali testi?</a:t>
            </a:r>
          </a:p>
          <a:p>
            <a:r>
              <a:rPr lang="it-IT" dirty="0" smtClean="0">
                <a:solidFill>
                  <a:schemeClr val="accent1">
                    <a:lumMod val="75000"/>
                  </a:schemeClr>
                </a:solidFill>
              </a:rPr>
              <a:t>Narrativo – descrittivo – regolativo - filastrocche – testi resoconto – motivazioni (testo argomentativo)</a:t>
            </a:r>
          </a:p>
          <a:p>
            <a:endParaRPr lang="it-IT" dirty="0" smtClean="0">
              <a:solidFill>
                <a:schemeClr val="accent1">
                  <a:lumMod val="75000"/>
                </a:schemeClr>
              </a:solidFill>
            </a:endParaRPr>
          </a:p>
          <a:p>
            <a:r>
              <a:rPr lang="it-IT" dirty="0" smtClean="0">
                <a:solidFill>
                  <a:schemeClr val="accent1">
                    <a:lumMod val="75000"/>
                  </a:schemeClr>
                </a:solidFill>
              </a:rPr>
              <a:t>IMPORTANTE la cura del piacere della lettura, del piacere della scrittura</a:t>
            </a:r>
            <a:endParaRPr lang="it-IT" dirty="0">
              <a:solidFill>
                <a:schemeClr val="accent1">
                  <a:lumMod val="75000"/>
                </a:schemeClr>
              </a:solidFill>
            </a:endParaRPr>
          </a:p>
        </p:txBody>
      </p:sp>
    </p:spTree>
    <p:extLst>
      <p:ext uri="{BB962C8B-B14F-4D97-AF65-F5344CB8AC3E}">
        <p14:creationId xmlns:p14="http://schemas.microsoft.com/office/powerpoint/2010/main" val="162234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83568" y="332656"/>
            <a:ext cx="7704856" cy="50783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it-IT" dirty="0" smtClean="0">
                <a:solidFill>
                  <a:srgbClr val="FF0000"/>
                </a:solidFill>
              </a:rPr>
              <a:t>CLASSE PRIMA</a:t>
            </a:r>
            <a:r>
              <a:rPr lang="it-IT" dirty="0" smtClean="0">
                <a:solidFill>
                  <a:schemeClr val="accent1">
                    <a:lumMod val="75000"/>
                  </a:schemeClr>
                </a:solidFill>
              </a:rPr>
              <a:t>: FONDAMENTALI LE ESPERIENZE IN CLASSE – SI FORMALIZZA MOLTO POCO, L’IMPORTANTE E’ FARE ESPERIENZA DI COMUNICAZIONI DIVERSE, IN CONTESTI DIVERSI, per avere poi materiali su cui riflettere</a:t>
            </a:r>
          </a:p>
          <a:p>
            <a:endParaRPr lang="it-IT" dirty="0">
              <a:solidFill>
                <a:schemeClr val="accent1">
                  <a:lumMod val="75000"/>
                </a:schemeClr>
              </a:solidFill>
            </a:endParaRPr>
          </a:p>
          <a:p>
            <a:r>
              <a:rPr lang="it-IT" b="1" u="sng" dirty="0" smtClean="0">
                <a:solidFill>
                  <a:schemeClr val="accent1">
                    <a:lumMod val="75000"/>
                  </a:schemeClr>
                </a:solidFill>
              </a:rPr>
              <a:t>CODICE – OGGETTO CULTURALE</a:t>
            </a:r>
          </a:p>
          <a:p>
            <a:endParaRPr lang="it-IT" b="1" u="sng" dirty="0" smtClean="0">
              <a:solidFill>
                <a:schemeClr val="accent1">
                  <a:lumMod val="75000"/>
                </a:schemeClr>
              </a:solidFill>
            </a:endParaRPr>
          </a:p>
          <a:p>
            <a:r>
              <a:rPr lang="it-IT" u="sng" dirty="0" smtClean="0">
                <a:solidFill>
                  <a:schemeClr val="accent1">
                    <a:lumMod val="75000"/>
                  </a:schemeClr>
                </a:solidFill>
              </a:rPr>
              <a:t>Ascoltare</a:t>
            </a:r>
            <a:r>
              <a:rPr lang="it-IT" dirty="0">
                <a:solidFill>
                  <a:schemeClr val="accent1">
                    <a:lumMod val="75000"/>
                  </a:schemeClr>
                </a:solidFill>
              </a:rPr>
              <a:t> </a:t>
            </a:r>
            <a:r>
              <a:rPr lang="it-IT" dirty="0" smtClean="0">
                <a:solidFill>
                  <a:schemeClr val="accent1">
                    <a:lumMod val="75000"/>
                  </a:schemeClr>
                </a:solidFill>
              </a:rPr>
              <a:t>–</a:t>
            </a:r>
            <a:r>
              <a:rPr lang="it-IT" u="sng" dirty="0" smtClean="0">
                <a:solidFill>
                  <a:schemeClr val="accent1">
                    <a:lumMod val="75000"/>
                  </a:schemeClr>
                </a:solidFill>
              </a:rPr>
              <a:t>Parlare</a:t>
            </a:r>
            <a:endParaRPr lang="it-IT" dirty="0">
              <a:solidFill>
                <a:schemeClr val="accent1">
                  <a:lumMod val="75000"/>
                </a:schemeClr>
              </a:solidFill>
            </a:endParaRPr>
          </a:p>
          <a:p>
            <a:r>
              <a:rPr lang="it-IT" u="sng" dirty="0" smtClean="0">
                <a:solidFill>
                  <a:schemeClr val="accent1">
                    <a:lumMod val="75000"/>
                  </a:schemeClr>
                </a:solidFill>
              </a:rPr>
              <a:t>Leggere</a:t>
            </a:r>
            <a:r>
              <a:rPr lang="it-IT" dirty="0">
                <a:solidFill>
                  <a:schemeClr val="accent1">
                    <a:lumMod val="75000"/>
                  </a:schemeClr>
                </a:solidFill>
              </a:rPr>
              <a:t> </a:t>
            </a:r>
            <a:r>
              <a:rPr lang="it-IT" dirty="0" smtClean="0">
                <a:solidFill>
                  <a:schemeClr val="accent1">
                    <a:lumMod val="75000"/>
                  </a:schemeClr>
                </a:solidFill>
              </a:rPr>
              <a:t>– </a:t>
            </a:r>
            <a:r>
              <a:rPr lang="it-IT" u="sng" dirty="0" smtClean="0">
                <a:solidFill>
                  <a:schemeClr val="accent1">
                    <a:lumMod val="75000"/>
                  </a:schemeClr>
                </a:solidFill>
              </a:rPr>
              <a:t>Scrivere</a:t>
            </a:r>
            <a:endParaRPr lang="it-IT" dirty="0">
              <a:solidFill>
                <a:schemeClr val="accent1">
                  <a:lumMod val="75000"/>
                </a:schemeClr>
              </a:solidFill>
            </a:endParaRPr>
          </a:p>
          <a:p>
            <a:r>
              <a:rPr lang="it-IT" dirty="0" smtClean="0">
                <a:solidFill>
                  <a:schemeClr val="accent1">
                    <a:lumMod val="75000"/>
                  </a:schemeClr>
                </a:solidFill>
              </a:rPr>
              <a:t>Comprendere differenze lingua orale-lingua scritta</a:t>
            </a:r>
          </a:p>
          <a:p>
            <a:endParaRPr lang="it-IT" dirty="0" smtClean="0">
              <a:solidFill>
                <a:schemeClr val="accent1">
                  <a:lumMod val="75000"/>
                </a:schemeClr>
              </a:solidFill>
            </a:endParaRPr>
          </a:p>
          <a:p>
            <a:r>
              <a:rPr lang="it-IT" u="sng" dirty="0" smtClean="0">
                <a:solidFill>
                  <a:schemeClr val="accent1">
                    <a:lumMod val="75000"/>
                  </a:schemeClr>
                </a:solidFill>
              </a:rPr>
              <a:t>Riflettere</a:t>
            </a:r>
            <a:r>
              <a:rPr lang="it-IT" dirty="0" smtClean="0">
                <a:solidFill>
                  <a:schemeClr val="accent1">
                    <a:lumMod val="75000"/>
                  </a:schemeClr>
                </a:solidFill>
              </a:rPr>
              <a:t>: scoprire il codice linguistico e le sue potenzialità, giocare con significante e significato – scoprire le regole per passare dai suoni pronunciati ai segni scritti</a:t>
            </a:r>
          </a:p>
          <a:p>
            <a:endParaRPr lang="it-IT" dirty="0">
              <a:solidFill>
                <a:schemeClr val="accent1">
                  <a:lumMod val="75000"/>
                </a:schemeClr>
              </a:solidFill>
            </a:endParaRPr>
          </a:p>
          <a:p>
            <a:endParaRPr lang="it-IT" dirty="0" smtClean="0">
              <a:solidFill>
                <a:schemeClr val="accent1">
                  <a:lumMod val="75000"/>
                </a:schemeClr>
              </a:solidFill>
            </a:endParaRPr>
          </a:p>
          <a:p>
            <a:r>
              <a:rPr lang="it-IT" dirty="0">
                <a:solidFill>
                  <a:schemeClr val="accent1">
                    <a:lumMod val="75000"/>
                  </a:schemeClr>
                </a:solidFill>
              </a:rPr>
              <a:t>IMPORTANTE </a:t>
            </a:r>
            <a:r>
              <a:rPr lang="it-IT" dirty="0" smtClean="0">
                <a:solidFill>
                  <a:schemeClr val="accent1">
                    <a:lumMod val="75000"/>
                  </a:schemeClr>
                </a:solidFill>
              </a:rPr>
              <a:t>: dare valore al  </a:t>
            </a:r>
            <a:r>
              <a:rPr lang="it-IT" dirty="0">
                <a:solidFill>
                  <a:schemeClr val="accent1">
                    <a:lumMod val="75000"/>
                  </a:schemeClr>
                </a:solidFill>
              </a:rPr>
              <a:t>dubbio </a:t>
            </a:r>
            <a:r>
              <a:rPr lang="it-IT" dirty="0" smtClean="0">
                <a:solidFill>
                  <a:schemeClr val="accent1">
                    <a:lumMod val="75000"/>
                  </a:schemeClr>
                </a:solidFill>
              </a:rPr>
              <a:t>linguistico, sapersi porre in modo interrogativo verso la lingua, </a:t>
            </a:r>
            <a:r>
              <a:rPr lang="it-IT" dirty="0">
                <a:solidFill>
                  <a:schemeClr val="accent1">
                    <a:lumMod val="75000"/>
                  </a:schemeClr>
                </a:solidFill>
              </a:rPr>
              <a:t>a</a:t>
            </a:r>
            <a:r>
              <a:rPr lang="it-IT" dirty="0" smtClean="0">
                <a:solidFill>
                  <a:schemeClr val="accent1">
                    <a:lumMod val="75000"/>
                  </a:schemeClr>
                </a:solidFill>
              </a:rPr>
              <a:t>lle domande sul </a:t>
            </a:r>
            <a:r>
              <a:rPr lang="it-IT" dirty="0">
                <a:solidFill>
                  <a:schemeClr val="accent1">
                    <a:lumMod val="75000"/>
                  </a:schemeClr>
                </a:solidFill>
              </a:rPr>
              <a:t>lessico</a:t>
            </a:r>
          </a:p>
          <a:p>
            <a:endParaRPr lang="it-IT" dirty="0">
              <a:solidFill>
                <a:schemeClr val="accent1">
                  <a:lumMod val="75000"/>
                </a:schemeClr>
              </a:solidFill>
            </a:endParaRPr>
          </a:p>
        </p:txBody>
      </p:sp>
    </p:spTree>
    <p:extLst>
      <p:ext uri="{BB962C8B-B14F-4D97-AF65-F5344CB8AC3E}">
        <p14:creationId xmlns:p14="http://schemas.microsoft.com/office/powerpoint/2010/main" val="1672123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39552" y="116632"/>
            <a:ext cx="7704856" cy="6463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it-IT" dirty="0" smtClean="0">
                <a:solidFill>
                  <a:srgbClr val="FF0000"/>
                </a:solidFill>
              </a:rPr>
              <a:t>CLASSE SECONDA</a:t>
            </a:r>
            <a:r>
              <a:rPr lang="it-IT" dirty="0" smtClean="0">
                <a:solidFill>
                  <a:schemeClr val="accent1">
                    <a:lumMod val="75000"/>
                  </a:schemeClr>
                </a:solidFill>
              </a:rPr>
              <a:t>: FONDAMENTALI LE ESPERIENZE IN CLASSE –SI FORMALIZZA SOLO IN ALCUNI CASI, L’IMPORTANTE E’ FARE ESPERIENZA DI COMUNICAZIONI DIVERSE, IN CONTESTI DIVERSI, si avvia la riflessione su alcuni concetti molto semplici, si aggiungono alcune caratteristiche, alcune particolarità a quanto affrontato in classe prima</a:t>
            </a:r>
          </a:p>
          <a:p>
            <a:r>
              <a:rPr lang="it-IT" b="1" u="sng" dirty="0" smtClean="0">
                <a:solidFill>
                  <a:schemeClr val="accent1">
                    <a:lumMod val="75000"/>
                  </a:schemeClr>
                </a:solidFill>
              </a:rPr>
              <a:t>COMUNICAZIONE</a:t>
            </a:r>
          </a:p>
          <a:p>
            <a:r>
              <a:rPr lang="it-IT" u="sng" dirty="0" smtClean="0">
                <a:solidFill>
                  <a:schemeClr val="accent1">
                    <a:lumMod val="75000"/>
                  </a:schemeClr>
                </a:solidFill>
              </a:rPr>
              <a:t>Ascoltare</a:t>
            </a:r>
            <a:r>
              <a:rPr lang="it-IT" dirty="0">
                <a:solidFill>
                  <a:schemeClr val="accent1">
                    <a:lumMod val="75000"/>
                  </a:schemeClr>
                </a:solidFill>
              </a:rPr>
              <a:t>: ciò che favorisce l’ascolto – le regole per poter ascoltare (attraverso esperienze di conversazioni in classe) – i diversi scopi dell’ascolto (si ascolta per ricevere un’istruzione, perché è accaduto qualcosa in classe e se ne sta parlando, perché la maestra ha qualcosa di importante da dirci</a:t>
            </a:r>
            <a:r>
              <a:rPr lang="it-IT" dirty="0" smtClean="0">
                <a:solidFill>
                  <a:schemeClr val="accent1">
                    <a:lumMod val="75000"/>
                  </a:schemeClr>
                </a:solidFill>
              </a:rPr>
              <a:t>…) – </a:t>
            </a:r>
            <a:r>
              <a:rPr lang="it-IT" dirty="0" smtClean="0">
                <a:solidFill>
                  <a:srgbClr val="FF0000"/>
                </a:solidFill>
              </a:rPr>
              <a:t>i tempi dell’ascolto</a:t>
            </a:r>
            <a:endParaRPr lang="it-IT" dirty="0">
              <a:solidFill>
                <a:srgbClr val="FF0000"/>
              </a:solidFill>
            </a:endParaRPr>
          </a:p>
          <a:p>
            <a:r>
              <a:rPr lang="it-IT" u="sng" dirty="0">
                <a:solidFill>
                  <a:schemeClr val="accent1">
                    <a:lumMod val="75000"/>
                  </a:schemeClr>
                </a:solidFill>
              </a:rPr>
              <a:t>Parlare</a:t>
            </a:r>
            <a:r>
              <a:rPr lang="it-IT" dirty="0">
                <a:solidFill>
                  <a:schemeClr val="accent1">
                    <a:lumMod val="75000"/>
                  </a:schemeClr>
                </a:solidFill>
              </a:rPr>
              <a:t>: quando intervenire, che cosa dire, l’importanza della chiarezza, della pertinenza, dell’interlocutore, dello </a:t>
            </a:r>
            <a:r>
              <a:rPr lang="it-IT" dirty="0" smtClean="0">
                <a:solidFill>
                  <a:schemeClr val="accent1">
                    <a:lumMod val="75000"/>
                  </a:schemeClr>
                </a:solidFill>
              </a:rPr>
              <a:t>scopo; </a:t>
            </a:r>
            <a:r>
              <a:rPr lang="it-IT" dirty="0" smtClean="0">
                <a:solidFill>
                  <a:srgbClr val="FF0000"/>
                </a:solidFill>
              </a:rPr>
              <a:t>messaggi chiari e più articolati</a:t>
            </a:r>
            <a:endParaRPr lang="it-IT" dirty="0">
              <a:solidFill>
                <a:srgbClr val="FF0000"/>
              </a:solidFill>
            </a:endParaRPr>
          </a:p>
          <a:p>
            <a:r>
              <a:rPr lang="it-IT" u="sng" dirty="0" smtClean="0">
                <a:solidFill>
                  <a:schemeClr val="accent1">
                    <a:lumMod val="75000"/>
                  </a:schemeClr>
                </a:solidFill>
              </a:rPr>
              <a:t>Leggere</a:t>
            </a:r>
            <a:r>
              <a:rPr lang="it-IT" dirty="0" smtClean="0">
                <a:solidFill>
                  <a:schemeClr val="accent1">
                    <a:lumMod val="75000"/>
                  </a:schemeClr>
                </a:solidFill>
              </a:rPr>
              <a:t>: correttezza, scorrevolezza -  </a:t>
            </a:r>
            <a:r>
              <a:rPr lang="it-IT" dirty="0">
                <a:solidFill>
                  <a:schemeClr val="accent1">
                    <a:lumMod val="75000"/>
                  </a:schemeClr>
                </a:solidFill>
              </a:rPr>
              <a:t>comprendere le informazioni più </a:t>
            </a:r>
            <a:r>
              <a:rPr lang="it-IT" dirty="0" smtClean="0">
                <a:solidFill>
                  <a:schemeClr val="accent1">
                    <a:lumMod val="75000"/>
                  </a:schemeClr>
                </a:solidFill>
              </a:rPr>
              <a:t>importanti, </a:t>
            </a:r>
            <a:r>
              <a:rPr lang="it-IT" dirty="0">
                <a:solidFill>
                  <a:schemeClr val="accent1">
                    <a:lumMod val="75000"/>
                  </a:schemeClr>
                </a:solidFill>
              </a:rPr>
              <a:t>i</a:t>
            </a:r>
            <a:r>
              <a:rPr lang="it-IT" dirty="0">
                <a:solidFill>
                  <a:srgbClr val="FF0000"/>
                </a:solidFill>
              </a:rPr>
              <a:t>ndividuare </a:t>
            </a:r>
            <a:r>
              <a:rPr lang="it-IT" dirty="0" smtClean="0">
                <a:solidFill>
                  <a:srgbClr val="FF0000"/>
                </a:solidFill>
              </a:rPr>
              <a:t>le parti di un testo (analisi in testi semplici)</a:t>
            </a:r>
            <a:r>
              <a:rPr lang="it-IT" dirty="0" smtClean="0">
                <a:solidFill>
                  <a:schemeClr val="accent1">
                    <a:lumMod val="75000"/>
                  </a:schemeClr>
                </a:solidFill>
              </a:rPr>
              <a:t>, </a:t>
            </a:r>
            <a:r>
              <a:rPr lang="it-IT" dirty="0" smtClean="0">
                <a:solidFill>
                  <a:srgbClr val="FF0000"/>
                </a:solidFill>
              </a:rPr>
              <a:t>avvio alla riflessione su ciò che compone un testo</a:t>
            </a:r>
            <a:r>
              <a:rPr lang="it-IT" dirty="0" smtClean="0">
                <a:solidFill>
                  <a:schemeClr val="accent1">
                    <a:lumMod val="75000"/>
                  </a:schemeClr>
                </a:solidFill>
              </a:rPr>
              <a:t>, lo </a:t>
            </a:r>
            <a:r>
              <a:rPr lang="it-IT" dirty="0">
                <a:solidFill>
                  <a:schemeClr val="accent1">
                    <a:lumMod val="75000"/>
                  </a:schemeClr>
                </a:solidFill>
              </a:rPr>
              <a:t>scopo (narrare – descrivere- fornire istruzioni</a:t>
            </a:r>
          </a:p>
          <a:p>
            <a:r>
              <a:rPr lang="it-IT" u="sng" dirty="0">
                <a:solidFill>
                  <a:schemeClr val="accent1">
                    <a:lumMod val="75000"/>
                  </a:schemeClr>
                </a:solidFill>
              </a:rPr>
              <a:t>Scrivere</a:t>
            </a:r>
            <a:r>
              <a:rPr lang="it-IT" dirty="0" smtClean="0">
                <a:solidFill>
                  <a:schemeClr val="accent1">
                    <a:lumMod val="75000"/>
                  </a:schemeClr>
                </a:solidFill>
              </a:rPr>
              <a:t>: </a:t>
            </a:r>
            <a:r>
              <a:rPr lang="it-IT" dirty="0">
                <a:solidFill>
                  <a:schemeClr val="accent1">
                    <a:lumMod val="75000"/>
                  </a:schemeClr>
                </a:solidFill>
              </a:rPr>
              <a:t>scrivere per comunicare il proprio pensiero in situazioni </a:t>
            </a:r>
            <a:r>
              <a:rPr lang="it-IT" dirty="0" smtClean="0">
                <a:solidFill>
                  <a:schemeClr val="accent1">
                    <a:lumMod val="75000"/>
                  </a:schemeClr>
                </a:solidFill>
              </a:rPr>
              <a:t>diverse – </a:t>
            </a:r>
            <a:r>
              <a:rPr lang="it-IT" dirty="0" smtClean="0">
                <a:solidFill>
                  <a:srgbClr val="FF0000"/>
                </a:solidFill>
              </a:rPr>
              <a:t>riflettere sui testi prodotti per apportare correzioni-integrazioni</a:t>
            </a:r>
            <a:endParaRPr lang="it-IT" dirty="0">
              <a:solidFill>
                <a:srgbClr val="FF0000"/>
              </a:solidFill>
            </a:endParaRPr>
          </a:p>
          <a:p>
            <a:r>
              <a:rPr lang="it-IT" dirty="0" smtClean="0">
                <a:solidFill>
                  <a:schemeClr val="accent1">
                    <a:lumMod val="75000"/>
                  </a:schemeClr>
                </a:solidFill>
              </a:rPr>
              <a:t>Quali </a:t>
            </a:r>
            <a:r>
              <a:rPr lang="it-IT" dirty="0">
                <a:solidFill>
                  <a:schemeClr val="accent1">
                    <a:lumMod val="75000"/>
                  </a:schemeClr>
                </a:solidFill>
              </a:rPr>
              <a:t>testi?</a:t>
            </a:r>
          </a:p>
          <a:p>
            <a:r>
              <a:rPr lang="it-IT" dirty="0">
                <a:solidFill>
                  <a:schemeClr val="accent1">
                    <a:lumMod val="75000"/>
                  </a:schemeClr>
                </a:solidFill>
              </a:rPr>
              <a:t>Narrativo – </a:t>
            </a:r>
            <a:r>
              <a:rPr lang="it-IT" dirty="0" smtClean="0">
                <a:solidFill>
                  <a:schemeClr val="accent1">
                    <a:lumMod val="75000"/>
                  </a:schemeClr>
                </a:solidFill>
              </a:rPr>
              <a:t>descrittivo (</a:t>
            </a:r>
            <a:r>
              <a:rPr lang="it-IT" dirty="0" smtClean="0">
                <a:solidFill>
                  <a:srgbClr val="FF0000"/>
                </a:solidFill>
              </a:rPr>
              <a:t>importanza delle parole per descrivere</a:t>
            </a:r>
            <a:r>
              <a:rPr lang="it-IT" dirty="0" smtClean="0">
                <a:solidFill>
                  <a:schemeClr val="accent1">
                    <a:lumMod val="75000"/>
                  </a:schemeClr>
                </a:solidFill>
              </a:rPr>
              <a:t>) </a:t>
            </a:r>
            <a:r>
              <a:rPr lang="it-IT" dirty="0">
                <a:solidFill>
                  <a:schemeClr val="accent1">
                    <a:lumMod val="75000"/>
                  </a:schemeClr>
                </a:solidFill>
              </a:rPr>
              <a:t>– </a:t>
            </a:r>
            <a:r>
              <a:rPr lang="it-IT" dirty="0" smtClean="0">
                <a:solidFill>
                  <a:srgbClr val="FF0000"/>
                </a:solidFill>
              </a:rPr>
              <a:t>testo narrativo con parti descrittive</a:t>
            </a:r>
            <a:r>
              <a:rPr lang="it-IT" dirty="0" smtClean="0">
                <a:solidFill>
                  <a:schemeClr val="accent1">
                    <a:lumMod val="75000"/>
                  </a:schemeClr>
                </a:solidFill>
              </a:rPr>
              <a:t> – regolativo </a:t>
            </a:r>
            <a:r>
              <a:rPr lang="it-IT" dirty="0" smtClean="0">
                <a:solidFill>
                  <a:srgbClr val="FF0000"/>
                </a:solidFill>
              </a:rPr>
              <a:t>più articolato  </a:t>
            </a:r>
            <a:r>
              <a:rPr lang="it-IT" dirty="0">
                <a:solidFill>
                  <a:schemeClr val="accent1">
                    <a:lumMod val="75000"/>
                  </a:schemeClr>
                </a:solidFill>
              </a:rPr>
              <a:t>- filastrocche – testi </a:t>
            </a:r>
            <a:r>
              <a:rPr lang="it-IT" dirty="0" smtClean="0">
                <a:solidFill>
                  <a:schemeClr val="accent1">
                    <a:lumMod val="75000"/>
                  </a:schemeClr>
                </a:solidFill>
              </a:rPr>
              <a:t>resoconto </a:t>
            </a:r>
            <a:r>
              <a:rPr lang="it-IT" dirty="0" smtClean="0">
                <a:solidFill>
                  <a:srgbClr val="FF0000"/>
                </a:solidFill>
              </a:rPr>
              <a:t>con revisione </a:t>
            </a:r>
            <a:r>
              <a:rPr lang="it-IT" dirty="0">
                <a:solidFill>
                  <a:schemeClr val="accent1">
                    <a:lumMod val="75000"/>
                  </a:schemeClr>
                </a:solidFill>
              </a:rPr>
              <a:t>– motivazioni (testo </a:t>
            </a:r>
            <a:r>
              <a:rPr lang="it-IT" dirty="0" smtClean="0">
                <a:solidFill>
                  <a:schemeClr val="accent1">
                    <a:lumMod val="75000"/>
                  </a:schemeClr>
                </a:solidFill>
              </a:rPr>
              <a:t>argomentativo) </a:t>
            </a:r>
            <a:r>
              <a:rPr lang="it-IT" dirty="0" smtClean="0">
                <a:solidFill>
                  <a:srgbClr val="FF0000"/>
                </a:solidFill>
              </a:rPr>
              <a:t>più articolate</a:t>
            </a:r>
            <a:endParaRPr lang="it-IT" dirty="0">
              <a:solidFill>
                <a:srgbClr val="FF0000"/>
              </a:solidFill>
            </a:endParaRPr>
          </a:p>
          <a:p>
            <a:r>
              <a:rPr lang="it-IT" dirty="0" smtClean="0">
                <a:solidFill>
                  <a:schemeClr val="accent1">
                    <a:lumMod val="75000"/>
                  </a:schemeClr>
                </a:solidFill>
              </a:rPr>
              <a:t>IMPORTANTE </a:t>
            </a:r>
            <a:r>
              <a:rPr lang="it-IT" dirty="0">
                <a:solidFill>
                  <a:schemeClr val="accent1">
                    <a:lumMod val="75000"/>
                  </a:schemeClr>
                </a:solidFill>
              </a:rPr>
              <a:t>la cura del piacere della lettura, del piacere della </a:t>
            </a:r>
            <a:r>
              <a:rPr lang="it-IT" dirty="0" smtClean="0">
                <a:solidFill>
                  <a:schemeClr val="accent1">
                    <a:lumMod val="75000"/>
                  </a:schemeClr>
                </a:solidFill>
              </a:rPr>
              <a:t>scrittura</a:t>
            </a:r>
            <a:endParaRPr lang="it-IT" dirty="0">
              <a:solidFill>
                <a:schemeClr val="accent1">
                  <a:lumMod val="75000"/>
                </a:schemeClr>
              </a:solidFill>
            </a:endParaRPr>
          </a:p>
        </p:txBody>
      </p:sp>
    </p:spTree>
    <p:extLst>
      <p:ext uri="{BB962C8B-B14F-4D97-AF65-F5344CB8AC3E}">
        <p14:creationId xmlns:p14="http://schemas.microsoft.com/office/powerpoint/2010/main" val="4007038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83568" y="332656"/>
            <a:ext cx="7704856" cy="61863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it-IT" dirty="0" smtClean="0">
                <a:solidFill>
                  <a:srgbClr val="FF0000"/>
                </a:solidFill>
              </a:rPr>
              <a:t>CLASSE SECONDA</a:t>
            </a:r>
            <a:r>
              <a:rPr lang="it-IT" dirty="0">
                <a:solidFill>
                  <a:schemeClr val="accent1">
                    <a:lumMod val="75000"/>
                  </a:schemeClr>
                </a:solidFill>
              </a:rPr>
              <a:t>: FONDAMENTALI LE ESPERIENZE IN CLASSE –SI FORMALIZZA SOLO IN ALCUNI CASI, L’IMPORTANTE E’ FARE ESPERIENZA DI COMUNICAZIONI DIVERSE, IN CONTESTI DIVERSI, si avvia la riflessione su alcuni concetti molto semplici, si aggiungono alcune caratteristiche, alcune particolarità a quanto affrontato in classe prima</a:t>
            </a:r>
          </a:p>
          <a:p>
            <a:endParaRPr lang="it-IT" dirty="0" smtClean="0">
              <a:solidFill>
                <a:schemeClr val="accent1">
                  <a:lumMod val="75000"/>
                </a:schemeClr>
              </a:solidFill>
            </a:endParaRPr>
          </a:p>
          <a:p>
            <a:r>
              <a:rPr lang="it-IT" b="1" u="sng" dirty="0" smtClean="0">
                <a:solidFill>
                  <a:schemeClr val="accent1">
                    <a:lumMod val="75000"/>
                  </a:schemeClr>
                </a:solidFill>
              </a:rPr>
              <a:t>CODICE – OGGETTO CULTURALE</a:t>
            </a:r>
          </a:p>
          <a:p>
            <a:endParaRPr lang="it-IT" b="1" u="sng" dirty="0" smtClean="0">
              <a:solidFill>
                <a:schemeClr val="accent1">
                  <a:lumMod val="75000"/>
                </a:schemeClr>
              </a:solidFill>
            </a:endParaRPr>
          </a:p>
          <a:p>
            <a:r>
              <a:rPr lang="it-IT" u="sng" dirty="0" smtClean="0">
                <a:solidFill>
                  <a:schemeClr val="accent1">
                    <a:lumMod val="75000"/>
                  </a:schemeClr>
                </a:solidFill>
              </a:rPr>
              <a:t>Ascoltare</a:t>
            </a:r>
            <a:r>
              <a:rPr lang="it-IT" dirty="0">
                <a:solidFill>
                  <a:schemeClr val="accent1">
                    <a:lumMod val="75000"/>
                  </a:schemeClr>
                </a:solidFill>
              </a:rPr>
              <a:t> </a:t>
            </a:r>
            <a:r>
              <a:rPr lang="it-IT" dirty="0" smtClean="0">
                <a:solidFill>
                  <a:schemeClr val="accent1">
                    <a:lumMod val="75000"/>
                  </a:schemeClr>
                </a:solidFill>
              </a:rPr>
              <a:t>–</a:t>
            </a:r>
            <a:r>
              <a:rPr lang="it-IT" u="sng" dirty="0" smtClean="0">
                <a:solidFill>
                  <a:schemeClr val="accent1">
                    <a:lumMod val="75000"/>
                  </a:schemeClr>
                </a:solidFill>
              </a:rPr>
              <a:t>Parlare</a:t>
            </a:r>
            <a:endParaRPr lang="it-IT" dirty="0">
              <a:solidFill>
                <a:schemeClr val="accent1">
                  <a:lumMod val="75000"/>
                </a:schemeClr>
              </a:solidFill>
            </a:endParaRPr>
          </a:p>
          <a:p>
            <a:r>
              <a:rPr lang="it-IT" u="sng" dirty="0" smtClean="0">
                <a:solidFill>
                  <a:schemeClr val="accent1">
                    <a:lumMod val="75000"/>
                  </a:schemeClr>
                </a:solidFill>
              </a:rPr>
              <a:t>Leggere</a:t>
            </a:r>
            <a:r>
              <a:rPr lang="it-IT" dirty="0">
                <a:solidFill>
                  <a:schemeClr val="accent1">
                    <a:lumMod val="75000"/>
                  </a:schemeClr>
                </a:solidFill>
              </a:rPr>
              <a:t> </a:t>
            </a:r>
            <a:r>
              <a:rPr lang="it-IT" dirty="0" smtClean="0">
                <a:solidFill>
                  <a:schemeClr val="accent1">
                    <a:lumMod val="75000"/>
                  </a:schemeClr>
                </a:solidFill>
              </a:rPr>
              <a:t>– </a:t>
            </a:r>
            <a:r>
              <a:rPr lang="it-IT" u="sng" dirty="0" smtClean="0">
                <a:solidFill>
                  <a:schemeClr val="accent1">
                    <a:lumMod val="75000"/>
                  </a:schemeClr>
                </a:solidFill>
              </a:rPr>
              <a:t>Scrivere</a:t>
            </a:r>
            <a:endParaRPr lang="it-IT" dirty="0">
              <a:solidFill>
                <a:schemeClr val="accent1">
                  <a:lumMod val="75000"/>
                </a:schemeClr>
              </a:solidFill>
            </a:endParaRPr>
          </a:p>
          <a:p>
            <a:r>
              <a:rPr lang="it-IT" dirty="0" smtClean="0">
                <a:solidFill>
                  <a:schemeClr val="accent1">
                    <a:lumMod val="75000"/>
                  </a:schemeClr>
                </a:solidFill>
              </a:rPr>
              <a:t>Comprendere differenze lingua orale-lingua scritta</a:t>
            </a:r>
          </a:p>
          <a:p>
            <a:endParaRPr lang="it-IT" dirty="0" smtClean="0">
              <a:solidFill>
                <a:schemeClr val="accent1">
                  <a:lumMod val="75000"/>
                </a:schemeClr>
              </a:solidFill>
            </a:endParaRPr>
          </a:p>
          <a:p>
            <a:r>
              <a:rPr lang="it-IT" u="sng" dirty="0" smtClean="0">
                <a:solidFill>
                  <a:schemeClr val="accent1">
                    <a:lumMod val="75000"/>
                  </a:schemeClr>
                </a:solidFill>
              </a:rPr>
              <a:t>Riflettere</a:t>
            </a:r>
            <a:r>
              <a:rPr lang="it-IT" dirty="0" smtClean="0">
                <a:solidFill>
                  <a:schemeClr val="accent1">
                    <a:lumMod val="75000"/>
                  </a:schemeClr>
                </a:solidFill>
              </a:rPr>
              <a:t>: analisi significante – significato – analisi ruolo delle parole nel messaggio – relazione parola/informazioni portate al messaggio – convenzionalità – arbitrarietà – complementarietà dei linguaggi - punteggiatura</a:t>
            </a:r>
          </a:p>
          <a:p>
            <a:endParaRPr lang="it-IT" dirty="0" smtClean="0">
              <a:solidFill>
                <a:schemeClr val="accent1">
                  <a:lumMod val="75000"/>
                </a:schemeClr>
              </a:solidFill>
            </a:endParaRPr>
          </a:p>
          <a:p>
            <a:r>
              <a:rPr lang="it-IT" dirty="0" smtClean="0">
                <a:solidFill>
                  <a:schemeClr val="accent1">
                    <a:lumMod val="75000"/>
                  </a:schemeClr>
                </a:solidFill>
              </a:rPr>
              <a:t>L’importanza di un lessico preciso</a:t>
            </a:r>
          </a:p>
          <a:p>
            <a:endParaRPr lang="it-IT" dirty="0" smtClean="0">
              <a:solidFill>
                <a:schemeClr val="accent1">
                  <a:lumMod val="75000"/>
                </a:schemeClr>
              </a:solidFill>
            </a:endParaRPr>
          </a:p>
          <a:p>
            <a:r>
              <a:rPr lang="it-IT" dirty="0">
                <a:solidFill>
                  <a:schemeClr val="accent1">
                    <a:lumMod val="75000"/>
                  </a:schemeClr>
                </a:solidFill>
              </a:rPr>
              <a:t>IMPORTANTE </a:t>
            </a:r>
            <a:r>
              <a:rPr lang="it-IT" dirty="0" smtClean="0">
                <a:solidFill>
                  <a:schemeClr val="accent1">
                    <a:lumMod val="75000"/>
                  </a:schemeClr>
                </a:solidFill>
              </a:rPr>
              <a:t>: dare valore al  </a:t>
            </a:r>
            <a:r>
              <a:rPr lang="it-IT" dirty="0">
                <a:solidFill>
                  <a:schemeClr val="accent1">
                    <a:lumMod val="75000"/>
                  </a:schemeClr>
                </a:solidFill>
              </a:rPr>
              <a:t>dubbio </a:t>
            </a:r>
            <a:r>
              <a:rPr lang="it-IT" dirty="0" smtClean="0">
                <a:solidFill>
                  <a:schemeClr val="accent1">
                    <a:lumMod val="75000"/>
                  </a:schemeClr>
                </a:solidFill>
              </a:rPr>
              <a:t>linguistico, sapersi porre in modo interrogativo verso la lingua, </a:t>
            </a:r>
            <a:r>
              <a:rPr lang="it-IT" dirty="0">
                <a:solidFill>
                  <a:schemeClr val="accent1">
                    <a:lumMod val="75000"/>
                  </a:schemeClr>
                </a:solidFill>
              </a:rPr>
              <a:t>a</a:t>
            </a:r>
            <a:r>
              <a:rPr lang="it-IT" dirty="0" smtClean="0">
                <a:solidFill>
                  <a:schemeClr val="accent1">
                    <a:lumMod val="75000"/>
                  </a:schemeClr>
                </a:solidFill>
              </a:rPr>
              <a:t>lle domande </a:t>
            </a:r>
            <a:r>
              <a:rPr lang="it-IT" dirty="0">
                <a:solidFill>
                  <a:schemeClr val="accent1">
                    <a:lumMod val="75000"/>
                  </a:schemeClr>
                </a:solidFill>
              </a:rPr>
              <a:t>sul </a:t>
            </a:r>
            <a:r>
              <a:rPr lang="it-IT" dirty="0" smtClean="0">
                <a:solidFill>
                  <a:schemeClr val="accent1">
                    <a:lumMod val="75000"/>
                  </a:schemeClr>
                </a:solidFill>
              </a:rPr>
              <a:t>lessico – strategie per ricavare il significato dall’analisi del significante</a:t>
            </a:r>
            <a:endParaRPr lang="it-IT" dirty="0">
              <a:solidFill>
                <a:schemeClr val="accent1">
                  <a:lumMod val="75000"/>
                </a:schemeClr>
              </a:solidFill>
            </a:endParaRPr>
          </a:p>
          <a:p>
            <a:endParaRPr lang="it-IT" dirty="0">
              <a:solidFill>
                <a:schemeClr val="accent1">
                  <a:lumMod val="75000"/>
                </a:schemeClr>
              </a:solidFill>
            </a:endParaRPr>
          </a:p>
        </p:txBody>
      </p:sp>
    </p:spTree>
    <p:extLst>
      <p:ext uri="{BB962C8B-B14F-4D97-AF65-F5344CB8AC3E}">
        <p14:creationId xmlns:p14="http://schemas.microsoft.com/office/powerpoint/2010/main" val="3180901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07504" y="117693"/>
            <a:ext cx="8856984" cy="6463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it-IT" b="1" u="sng" dirty="0" smtClean="0">
                <a:solidFill>
                  <a:srgbClr val="FF0000"/>
                </a:solidFill>
              </a:rPr>
              <a:t>CLASSE TERZA</a:t>
            </a:r>
            <a:r>
              <a:rPr lang="it-IT" b="1" u="sng" dirty="0" smtClean="0">
                <a:solidFill>
                  <a:schemeClr val="accent1">
                    <a:lumMod val="75000"/>
                  </a:schemeClr>
                </a:solidFill>
              </a:rPr>
              <a:t>: </a:t>
            </a:r>
            <a:r>
              <a:rPr lang="it-IT" dirty="0" smtClean="0">
                <a:solidFill>
                  <a:schemeClr val="accent1">
                    <a:lumMod val="75000"/>
                  </a:schemeClr>
                </a:solidFill>
              </a:rPr>
              <a:t>ci </a:t>
            </a:r>
            <a:r>
              <a:rPr lang="it-IT" dirty="0" smtClean="0">
                <a:solidFill>
                  <a:schemeClr val="accent1">
                    <a:lumMod val="75000"/>
                  </a:schemeClr>
                </a:solidFill>
              </a:rPr>
              <a:t>si avvia a </a:t>
            </a:r>
            <a:r>
              <a:rPr lang="it-IT" dirty="0" smtClean="0">
                <a:solidFill>
                  <a:srgbClr val="FF0000"/>
                </a:solidFill>
              </a:rPr>
              <a:t>moment</a:t>
            </a:r>
            <a:r>
              <a:rPr lang="it-IT" dirty="0" smtClean="0">
                <a:solidFill>
                  <a:schemeClr val="accent1">
                    <a:lumMod val="75000"/>
                  </a:schemeClr>
                </a:solidFill>
              </a:rPr>
              <a:t>i di </a:t>
            </a:r>
            <a:r>
              <a:rPr lang="it-IT" dirty="0" smtClean="0">
                <a:solidFill>
                  <a:srgbClr val="FF0000"/>
                </a:solidFill>
              </a:rPr>
              <a:t>‘distacco’ dall’esperienza</a:t>
            </a:r>
            <a:r>
              <a:rPr lang="it-IT" dirty="0" smtClean="0">
                <a:solidFill>
                  <a:schemeClr val="accent1">
                    <a:lumMod val="75000"/>
                  </a:schemeClr>
                </a:solidFill>
              </a:rPr>
              <a:t>, si formalizzano alcuni aspetti, si compiono </a:t>
            </a:r>
            <a:r>
              <a:rPr lang="it-IT" dirty="0" smtClean="0">
                <a:solidFill>
                  <a:srgbClr val="FF0000"/>
                </a:solidFill>
              </a:rPr>
              <a:t>operazioni di astrazione a partire dal c</a:t>
            </a:r>
            <a:r>
              <a:rPr lang="it-IT" dirty="0" smtClean="0">
                <a:solidFill>
                  <a:schemeClr val="accent1">
                    <a:lumMod val="75000"/>
                  </a:schemeClr>
                </a:solidFill>
              </a:rPr>
              <a:t>oncreto, si stabiliscono </a:t>
            </a:r>
            <a:r>
              <a:rPr lang="it-IT" dirty="0" smtClean="0">
                <a:solidFill>
                  <a:srgbClr val="FF0000"/>
                </a:solidFill>
              </a:rPr>
              <a:t>RELAZIONI, </a:t>
            </a:r>
            <a:r>
              <a:rPr lang="it-IT" dirty="0" smtClean="0">
                <a:solidFill>
                  <a:schemeClr val="accent1">
                    <a:lumMod val="75000"/>
                  </a:schemeClr>
                </a:solidFill>
              </a:rPr>
              <a:t>si articolano i processi di </a:t>
            </a:r>
            <a:r>
              <a:rPr lang="it-IT" dirty="0" smtClean="0">
                <a:solidFill>
                  <a:srgbClr val="FF0000"/>
                </a:solidFill>
              </a:rPr>
              <a:t>ANALISI</a:t>
            </a:r>
            <a:r>
              <a:rPr lang="it-IT" dirty="0" smtClean="0">
                <a:solidFill>
                  <a:schemeClr val="accent1">
                    <a:lumMod val="75000"/>
                  </a:schemeClr>
                </a:solidFill>
              </a:rPr>
              <a:t> .</a:t>
            </a:r>
          </a:p>
          <a:p>
            <a:r>
              <a:rPr lang="it-IT" dirty="0" smtClean="0">
                <a:solidFill>
                  <a:schemeClr val="accent1">
                    <a:lumMod val="75000"/>
                  </a:schemeClr>
                </a:solidFill>
              </a:rPr>
              <a:t>Si utilizza il bagaglio di esperienze comunicative raccolto in prima e seconda</a:t>
            </a:r>
          </a:p>
          <a:p>
            <a:endParaRPr lang="it-IT" dirty="0">
              <a:solidFill>
                <a:schemeClr val="accent1">
                  <a:lumMod val="75000"/>
                </a:schemeClr>
              </a:solidFill>
            </a:endParaRPr>
          </a:p>
          <a:p>
            <a:r>
              <a:rPr lang="it-IT" dirty="0" smtClean="0">
                <a:solidFill>
                  <a:schemeClr val="accent1">
                    <a:lumMod val="75000"/>
                  </a:schemeClr>
                </a:solidFill>
              </a:rPr>
              <a:t>ALCUNI PUNTI CHIAVE</a:t>
            </a:r>
          </a:p>
          <a:p>
            <a:r>
              <a:rPr lang="it-IT" dirty="0" smtClean="0">
                <a:solidFill>
                  <a:schemeClr val="accent1">
                    <a:lumMod val="75000"/>
                  </a:schemeClr>
                </a:solidFill>
              </a:rPr>
              <a:t>Chiarezza, correttezza, completezza del messaggio</a:t>
            </a:r>
            <a:endParaRPr lang="it-IT" dirty="0">
              <a:solidFill>
                <a:schemeClr val="accent1">
                  <a:lumMod val="75000"/>
                </a:schemeClr>
              </a:solidFill>
            </a:endParaRPr>
          </a:p>
          <a:p>
            <a:endParaRPr lang="it-IT" dirty="0">
              <a:solidFill>
                <a:schemeClr val="accent1">
                  <a:lumMod val="75000"/>
                </a:schemeClr>
              </a:solidFill>
            </a:endParaRPr>
          </a:p>
          <a:p>
            <a:r>
              <a:rPr lang="it-IT" dirty="0" smtClean="0">
                <a:solidFill>
                  <a:schemeClr val="accent1">
                    <a:lumMod val="75000"/>
                  </a:schemeClr>
                </a:solidFill>
              </a:rPr>
              <a:t>Testo narrativo: diverse tipologie</a:t>
            </a:r>
          </a:p>
          <a:p>
            <a:r>
              <a:rPr lang="it-IT" dirty="0" smtClean="0">
                <a:solidFill>
                  <a:schemeClr val="accent1">
                    <a:lumMod val="75000"/>
                  </a:schemeClr>
                </a:solidFill>
              </a:rPr>
              <a:t>Testo descrittivo: diversi dati sensoriali</a:t>
            </a:r>
          </a:p>
          <a:p>
            <a:r>
              <a:rPr lang="it-IT" dirty="0" smtClean="0">
                <a:solidFill>
                  <a:schemeClr val="accent1">
                    <a:lumMod val="75000"/>
                  </a:schemeClr>
                </a:solidFill>
              </a:rPr>
              <a:t>TESTO ESPOSITIVO (collegamento FORTE con ambito antropologico e scientifico per l’acquisizione di un corretto metodo di studio)</a:t>
            </a:r>
          </a:p>
          <a:p>
            <a:r>
              <a:rPr lang="it-IT" dirty="0" smtClean="0">
                <a:solidFill>
                  <a:schemeClr val="accent1">
                    <a:lumMod val="75000"/>
                  </a:schemeClr>
                </a:solidFill>
              </a:rPr>
              <a:t>TESTO REGOLATIVO messo a confronto con la realtà</a:t>
            </a:r>
          </a:p>
          <a:p>
            <a:r>
              <a:rPr lang="it-IT" dirty="0" smtClean="0">
                <a:solidFill>
                  <a:schemeClr val="accent1">
                    <a:lumMod val="75000"/>
                  </a:schemeClr>
                </a:solidFill>
              </a:rPr>
              <a:t>TESTO ARGOMENTATIVO: che cosa si vuole sostenere (tesi)</a:t>
            </a:r>
          </a:p>
          <a:p>
            <a:r>
              <a:rPr lang="it-IT" dirty="0" smtClean="0">
                <a:solidFill>
                  <a:schemeClr val="accent1">
                    <a:lumMod val="75000"/>
                  </a:schemeClr>
                </a:solidFill>
              </a:rPr>
              <a:t>Testo poetico: </a:t>
            </a:r>
          </a:p>
          <a:p>
            <a:endParaRPr lang="it-IT" dirty="0">
              <a:solidFill>
                <a:schemeClr val="accent1">
                  <a:lumMod val="75000"/>
                </a:schemeClr>
              </a:solidFill>
            </a:endParaRPr>
          </a:p>
          <a:p>
            <a:r>
              <a:rPr lang="it-IT" dirty="0" smtClean="0">
                <a:solidFill>
                  <a:schemeClr val="accent1">
                    <a:lumMod val="75000"/>
                  </a:schemeClr>
                </a:solidFill>
              </a:rPr>
              <a:t>LESSICO SPECIFICO- uso del dizionario – collegamento con altri ambiti disciplinari</a:t>
            </a:r>
          </a:p>
          <a:p>
            <a:r>
              <a:rPr lang="it-IT" dirty="0" smtClean="0">
                <a:solidFill>
                  <a:schemeClr val="accent1">
                    <a:lumMod val="75000"/>
                  </a:schemeClr>
                </a:solidFill>
              </a:rPr>
              <a:t>CODICE: Rispetto regole fondamentali- uso dell’h- accento – apostrofo in modo consapevole e non meccanico</a:t>
            </a:r>
          </a:p>
          <a:p>
            <a:r>
              <a:rPr lang="it-IT" dirty="0" smtClean="0">
                <a:solidFill>
                  <a:schemeClr val="accent1">
                    <a:lumMod val="75000"/>
                  </a:schemeClr>
                </a:solidFill>
              </a:rPr>
              <a:t>Analisi del messaggio portato da ogni parte di cui si costituisce – formalizzazione di alcuni aspetti: articoli – nomi (già avviato in seconda) – aggettivi – preposizioni</a:t>
            </a:r>
          </a:p>
          <a:p>
            <a:r>
              <a:rPr lang="it-IT" dirty="0" smtClean="0">
                <a:solidFill>
                  <a:schemeClr val="accent1">
                    <a:lumMod val="75000"/>
                  </a:schemeClr>
                </a:solidFill>
              </a:rPr>
              <a:t>Non come memorizzazione ma come analisi, relazioni tra le parti e il tutto del messaggio, ruolo, compito all’interno di un messaggio</a:t>
            </a:r>
            <a:endParaRPr lang="it-IT" dirty="0">
              <a:solidFill>
                <a:schemeClr val="accent1">
                  <a:lumMod val="75000"/>
                </a:schemeClr>
              </a:solidFill>
            </a:endParaRPr>
          </a:p>
        </p:txBody>
      </p:sp>
    </p:spTree>
    <p:extLst>
      <p:ext uri="{BB962C8B-B14F-4D97-AF65-F5344CB8AC3E}">
        <p14:creationId xmlns:p14="http://schemas.microsoft.com/office/powerpoint/2010/main" val="3293090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23528" y="188640"/>
            <a:ext cx="8424936" cy="6463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it-IT" b="1" u="sng" dirty="0" smtClean="0">
                <a:solidFill>
                  <a:srgbClr val="FF0000"/>
                </a:solidFill>
              </a:rPr>
              <a:t>CLASSE QUARTA</a:t>
            </a:r>
            <a:r>
              <a:rPr lang="it-IT" dirty="0" smtClean="0">
                <a:solidFill>
                  <a:schemeClr val="accent1">
                    <a:lumMod val="75000"/>
                  </a:schemeClr>
                </a:solidFill>
              </a:rPr>
              <a:t>: </a:t>
            </a:r>
            <a:r>
              <a:rPr lang="it-IT" dirty="0" smtClean="0">
                <a:solidFill>
                  <a:schemeClr val="accent1">
                    <a:lumMod val="75000"/>
                  </a:schemeClr>
                </a:solidFill>
              </a:rPr>
              <a:t>si prosegue con </a:t>
            </a:r>
            <a:r>
              <a:rPr lang="it-IT" dirty="0" smtClean="0">
                <a:solidFill>
                  <a:srgbClr val="FF0000"/>
                </a:solidFill>
              </a:rPr>
              <a:t>moment</a:t>
            </a:r>
            <a:r>
              <a:rPr lang="it-IT" dirty="0" smtClean="0">
                <a:solidFill>
                  <a:schemeClr val="accent1">
                    <a:lumMod val="75000"/>
                  </a:schemeClr>
                </a:solidFill>
              </a:rPr>
              <a:t>i di </a:t>
            </a:r>
            <a:r>
              <a:rPr lang="it-IT" dirty="0" smtClean="0">
                <a:solidFill>
                  <a:srgbClr val="FF0000"/>
                </a:solidFill>
              </a:rPr>
              <a:t>‘distacco’ dall’esperienza</a:t>
            </a:r>
            <a:r>
              <a:rPr lang="it-IT" dirty="0" smtClean="0">
                <a:solidFill>
                  <a:schemeClr val="accent1">
                    <a:lumMod val="75000"/>
                  </a:schemeClr>
                </a:solidFill>
              </a:rPr>
              <a:t>, si formalizzano alcuni aspetti, si compiono </a:t>
            </a:r>
            <a:r>
              <a:rPr lang="it-IT" dirty="0" smtClean="0">
                <a:solidFill>
                  <a:srgbClr val="FF0000"/>
                </a:solidFill>
              </a:rPr>
              <a:t>operazioni di astrazione a partire dal c</a:t>
            </a:r>
            <a:r>
              <a:rPr lang="it-IT" dirty="0" smtClean="0">
                <a:solidFill>
                  <a:schemeClr val="accent1">
                    <a:lumMod val="75000"/>
                  </a:schemeClr>
                </a:solidFill>
              </a:rPr>
              <a:t>oncreto, si stabiliscono </a:t>
            </a:r>
            <a:r>
              <a:rPr lang="it-IT" dirty="0" smtClean="0">
                <a:solidFill>
                  <a:srgbClr val="FF0000"/>
                </a:solidFill>
              </a:rPr>
              <a:t>RELAZIONI, </a:t>
            </a:r>
            <a:r>
              <a:rPr lang="it-IT" dirty="0" smtClean="0">
                <a:solidFill>
                  <a:schemeClr val="accent1">
                    <a:lumMod val="75000"/>
                  </a:schemeClr>
                </a:solidFill>
              </a:rPr>
              <a:t>si articolano i processi di </a:t>
            </a:r>
            <a:r>
              <a:rPr lang="it-IT" dirty="0" smtClean="0">
                <a:solidFill>
                  <a:srgbClr val="FF0000"/>
                </a:solidFill>
              </a:rPr>
              <a:t>ANALISI</a:t>
            </a:r>
            <a:r>
              <a:rPr lang="it-IT" dirty="0" smtClean="0">
                <a:solidFill>
                  <a:schemeClr val="accent1">
                    <a:lumMod val="75000"/>
                  </a:schemeClr>
                </a:solidFill>
              </a:rPr>
              <a:t> .</a:t>
            </a:r>
          </a:p>
          <a:p>
            <a:r>
              <a:rPr lang="it-IT" dirty="0" smtClean="0">
                <a:solidFill>
                  <a:schemeClr val="accent1">
                    <a:lumMod val="75000"/>
                  </a:schemeClr>
                </a:solidFill>
              </a:rPr>
              <a:t>ALCUNI PUNTI CHIAVE</a:t>
            </a:r>
          </a:p>
          <a:p>
            <a:endParaRPr lang="it-IT" dirty="0" smtClean="0">
              <a:solidFill>
                <a:schemeClr val="accent1">
                  <a:lumMod val="75000"/>
                </a:schemeClr>
              </a:solidFill>
            </a:endParaRPr>
          </a:p>
          <a:p>
            <a:r>
              <a:rPr lang="it-IT" dirty="0" smtClean="0">
                <a:solidFill>
                  <a:schemeClr val="accent1">
                    <a:lumMod val="75000"/>
                  </a:schemeClr>
                </a:solidFill>
              </a:rPr>
              <a:t>Chiarezza, correttezza, completezza, </a:t>
            </a:r>
            <a:r>
              <a:rPr lang="it-IT" dirty="0" smtClean="0">
                <a:solidFill>
                  <a:srgbClr val="FF0000"/>
                </a:solidFill>
              </a:rPr>
              <a:t>ARTICOLAZIONE, ARRICCHIMENTO  </a:t>
            </a:r>
            <a:r>
              <a:rPr lang="it-IT" dirty="0" smtClean="0">
                <a:solidFill>
                  <a:schemeClr val="accent1">
                    <a:lumMod val="75000"/>
                  </a:schemeClr>
                </a:solidFill>
              </a:rPr>
              <a:t>del messaggio</a:t>
            </a:r>
            <a:endParaRPr lang="it-IT" dirty="0">
              <a:solidFill>
                <a:schemeClr val="accent1">
                  <a:lumMod val="75000"/>
                </a:schemeClr>
              </a:solidFill>
            </a:endParaRPr>
          </a:p>
          <a:p>
            <a:r>
              <a:rPr lang="it-IT" dirty="0" smtClean="0">
                <a:solidFill>
                  <a:schemeClr val="accent1">
                    <a:lumMod val="75000"/>
                  </a:schemeClr>
                </a:solidFill>
              </a:rPr>
              <a:t>Importanza del </a:t>
            </a:r>
            <a:r>
              <a:rPr lang="it-IT" b="1" dirty="0" smtClean="0">
                <a:solidFill>
                  <a:srgbClr val="FF0000"/>
                </a:solidFill>
              </a:rPr>
              <a:t>CONTESTO </a:t>
            </a:r>
            <a:r>
              <a:rPr lang="it-IT" dirty="0" smtClean="0">
                <a:solidFill>
                  <a:schemeClr val="accent1">
                    <a:lumMod val="75000"/>
                  </a:schemeClr>
                </a:solidFill>
              </a:rPr>
              <a:t>come aspetto della comunicazione</a:t>
            </a:r>
          </a:p>
          <a:p>
            <a:r>
              <a:rPr lang="it-IT" dirty="0" smtClean="0">
                <a:solidFill>
                  <a:schemeClr val="accent1">
                    <a:lumMod val="75000"/>
                  </a:schemeClr>
                </a:solidFill>
              </a:rPr>
              <a:t>Informazioni principali, informazioni secondarie</a:t>
            </a:r>
          </a:p>
          <a:p>
            <a:r>
              <a:rPr lang="it-IT" dirty="0" smtClean="0">
                <a:solidFill>
                  <a:schemeClr val="accent1">
                    <a:lumMod val="75000"/>
                  </a:schemeClr>
                </a:solidFill>
              </a:rPr>
              <a:t>Costruzione di un discorso con la guida di uno schema: l’esposizione orale di un argomento </a:t>
            </a:r>
            <a:r>
              <a:rPr lang="it-IT" dirty="0">
                <a:solidFill>
                  <a:schemeClr val="accent1">
                    <a:lumMod val="75000"/>
                  </a:schemeClr>
                </a:solidFill>
              </a:rPr>
              <a:t>(collegamento FORTE con ambito antropologico e scientifico per l’acquisizione di un corretto metodo di studio</a:t>
            </a:r>
            <a:r>
              <a:rPr lang="it-IT" dirty="0" smtClean="0">
                <a:solidFill>
                  <a:schemeClr val="accent1">
                    <a:lumMod val="75000"/>
                  </a:schemeClr>
                </a:solidFill>
              </a:rPr>
              <a:t>)</a:t>
            </a:r>
          </a:p>
          <a:p>
            <a:endParaRPr lang="it-IT" dirty="0">
              <a:solidFill>
                <a:schemeClr val="accent1">
                  <a:lumMod val="75000"/>
                </a:schemeClr>
              </a:solidFill>
            </a:endParaRPr>
          </a:p>
          <a:p>
            <a:r>
              <a:rPr lang="it-IT" dirty="0" smtClean="0">
                <a:solidFill>
                  <a:schemeClr val="accent1">
                    <a:lumMod val="75000"/>
                  </a:schemeClr>
                </a:solidFill>
              </a:rPr>
              <a:t>TESTO NARRATIVO: diverse tipologie – INFORMAZIONI IMPLICITE  - SCOPO DEL TESTO – STRATEGIE NARRATIVE – LA STRUTTURA DEL TESTO – testi </a:t>
            </a:r>
            <a:r>
              <a:rPr lang="it-IT" dirty="0">
                <a:solidFill>
                  <a:schemeClr val="accent1">
                    <a:lumMod val="75000"/>
                  </a:schemeClr>
                </a:solidFill>
              </a:rPr>
              <a:t>O</a:t>
            </a:r>
            <a:r>
              <a:rPr lang="it-IT" dirty="0" smtClean="0">
                <a:solidFill>
                  <a:schemeClr val="accent1">
                    <a:lumMod val="75000"/>
                  </a:schemeClr>
                </a:solidFill>
              </a:rPr>
              <a:t>GGETTIVI e SOGGETTIVI</a:t>
            </a:r>
          </a:p>
          <a:p>
            <a:r>
              <a:rPr lang="it-IT" dirty="0" smtClean="0">
                <a:solidFill>
                  <a:schemeClr val="accent1">
                    <a:lumMod val="75000"/>
                  </a:schemeClr>
                </a:solidFill>
              </a:rPr>
              <a:t>TESTO DESCRITTIVO: diversi dati sensoriali </a:t>
            </a:r>
            <a:r>
              <a:rPr lang="it-IT" dirty="0">
                <a:solidFill>
                  <a:schemeClr val="accent1">
                    <a:lumMod val="75000"/>
                  </a:schemeClr>
                </a:solidFill>
              </a:rPr>
              <a:t>- INFORMAZIONI IMPLICITE  - SCOPO DEL TESTO – STRATEGIE NARRATIVE – LA STRUTTURA DEL TESTO</a:t>
            </a:r>
            <a:endParaRPr lang="it-IT" dirty="0" smtClean="0">
              <a:solidFill>
                <a:schemeClr val="accent1">
                  <a:lumMod val="75000"/>
                </a:schemeClr>
              </a:solidFill>
            </a:endParaRPr>
          </a:p>
          <a:p>
            <a:r>
              <a:rPr lang="it-IT" dirty="0" smtClean="0">
                <a:solidFill>
                  <a:schemeClr val="accent1">
                    <a:lumMod val="75000"/>
                  </a:schemeClr>
                </a:solidFill>
              </a:rPr>
              <a:t>TESTO ESPOSITIVO: informazioni principali e secondarie – parti del testo – relazioni – tra le informazioni – rappresentazione – scaletta – ordine - unitarietà</a:t>
            </a:r>
          </a:p>
          <a:p>
            <a:r>
              <a:rPr lang="it-IT" dirty="0" smtClean="0">
                <a:solidFill>
                  <a:schemeClr val="accent1">
                    <a:lumMod val="75000"/>
                  </a:schemeClr>
                </a:solidFill>
              </a:rPr>
              <a:t>TESTO REGOLATIVO anche non riferito a situazioni di esperienza – lessico preciso</a:t>
            </a:r>
          </a:p>
          <a:p>
            <a:r>
              <a:rPr lang="it-IT" dirty="0" smtClean="0">
                <a:solidFill>
                  <a:schemeClr val="accent1">
                    <a:lumMod val="75000"/>
                  </a:schemeClr>
                </a:solidFill>
              </a:rPr>
              <a:t>TESTO ARGOMENTATIVO: che cosa si vuole sostenere e con </a:t>
            </a:r>
            <a:r>
              <a:rPr lang="it-IT" dirty="0" err="1" smtClean="0">
                <a:solidFill>
                  <a:schemeClr val="accent1">
                    <a:lumMod val="75000"/>
                  </a:schemeClr>
                </a:solidFill>
              </a:rPr>
              <a:t>qauli</a:t>
            </a:r>
            <a:r>
              <a:rPr lang="it-IT" dirty="0" smtClean="0">
                <a:solidFill>
                  <a:schemeClr val="accent1">
                    <a:lumMod val="75000"/>
                  </a:schemeClr>
                </a:solidFill>
              </a:rPr>
              <a:t> argomenti</a:t>
            </a:r>
          </a:p>
          <a:p>
            <a:r>
              <a:rPr lang="it-IT" dirty="0" smtClean="0">
                <a:solidFill>
                  <a:schemeClr val="accent1">
                    <a:lumMod val="75000"/>
                  </a:schemeClr>
                </a:solidFill>
              </a:rPr>
              <a:t>Testo poetico: similitudini, metafore</a:t>
            </a:r>
          </a:p>
          <a:p>
            <a:endParaRPr lang="it-IT" dirty="0" smtClean="0">
              <a:solidFill>
                <a:schemeClr val="accent1">
                  <a:lumMod val="75000"/>
                </a:schemeClr>
              </a:solidFill>
            </a:endParaRPr>
          </a:p>
          <a:p>
            <a:r>
              <a:rPr lang="it-IT" b="1" dirty="0" smtClean="0">
                <a:solidFill>
                  <a:srgbClr val="FF0000"/>
                </a:solidFill>
              </a:rPr>
              <a:t>RIDUCE UN TESTO</a:t>
            </a:r>
            <a:endParaRPr lang="it-IT" b="1" dirty="0">
              <a:solidFill>
                <a:srgbClr val="FF0000"/>
              </a:solidFill>
            </a:endParaRPr>
          </a:p>
        </p:txBody>
      </p:sp>
    </p:spTree>
    <p:extLst>
      <p:ext uri="{BB962C8B-B14F-4D97-AF65-F5344CB8AC3E}">
        <p14:creationId xmlns:p14="http://schemas.microsoft.com/office/powerpoint/2010/main" val="1180001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23528" y="188640"/>
            <a:ext cx="8424936" cy="59093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it-IT" b="1" u="sng" dirty="0" smtClean="0">
                <a:solidFill>
                  <a:srgbClr val="FF0000"/>
                </a:solidFill>
              </a:rPr>
              <a:t>CLASSE QUARTA</a:t>
            </a:r>
            <a:r>
              <a:rPr lang="it-IT" dirty="0" smtClean="0">
                <a:solidFill>
                  <a:schemeClr val="accent1">
                    <a:lumMod val="75000"/>
                  </a:schemeClr>
                </a:solidFill>
              </a:rPr>
              <a:t>: </a:t>
            </a:r>
            <a:r>
              <a:rPr lang="it-IT" dirty="0" smtClean="0">
                <a:solidFill>
                  <a:schemeClr val="accent1">
                    <a:lumMod val="75000"/>
                  </a:schemeClr>
                </a:solidFill>
              </a:rPr>
              <a:t>si prosegue con </a:t>
            </a:r>
            <a:r>
              <a:rPr lang="it-IT" dirty="0" smtClean="0">
                <a:solidFill>
                  <a:srgbClr val="FF0000"/>
                </a:solidFill>
              </a:rPr>
              <a:t>moment</a:t>
            </a:r>
            <a:r>
              <a:rPr lang="it-IT" dirty="0" smtClean="0">
                <a:solidFill>
                  <a:schemeClr val="accent1">
                    <a:lumMod val="75000"/>
                  </a:schemeClr>
                </a:solidFill>
              </a:rPr>
              <a:t>i di </a:t>
            </a:r>
            <a:r>
              <a:rPr lang="it-IT" dirty="0" smtClean="0">
                <a:solidFill>
                  <a:srgbClr val="FF0000"/>
                </a:solidFill>
              </a:rPr>
              <a:t>‘distacco’ dall’esperienza</a:t>
            </a:r>
            <a:r>
              <a:rPr lang="it-IT" dirty="0" smtClean="0">
                <a:solidFill>
                  <a:schemeClr val="accent1">
                    <a:lumMod val="75000"/>
                  </a:schemeClr>
                </a:solidFill>
              </a:rPr>
              <a:t>, si formalizzano alcuni aspetti, si compiono </a:t>
            </a:r>
            <a:r>
              <a:rPr lang="it-IT" dirty="0" smtClean="0">
                <a:solidFill>
                  <a:srgbClr val="FF0000"/>
                </a:solidFill>
              </a:rPr>
              <a:t>operazioni di astrazione a partire dal c</a:t>
            </a:r>
            <a:r>
              <a:rPr lang="it-IT" dirty="0" smtClean="0">
                <a:solidFill>
                  <a:schemeClr val="accent1">
                    <a:lumMod val="75000"/>
                  </a:schemeClr>
                </a:solidFill>
              </a:rPr>
              <a:t>oncreto, si stabiliscono </a:t>
            </a:r>
            <a:r>
              <a:rPr lang="it-IT" dirty="0" smtClean="0">
                <a:solidFill>
                  <a:srgbClr val="FF0000"/>
                </a:solidFill>
              </a:rPr>
              <a:t>RELAZIONI, </a:t>
            </a:r>
            <a:r>
              <a:rPr lang="it-IT" dirty="0" smtClean="0">
                <a:solidFill>
                  <a:schemeClr val="accent1">
                    <a:lumMod val="75000"/>
                  </a:schemeClr>
                </a:solidFill>
              </a:rPr>
              <a:t>si articolano i processi di </a:t>
            </a:r>
            <a:r>
              <a:rPr lang="it-IT" dirty="0" smtClean="0">
                <a:solidFill>
                  <a:srgbClr val="FF0000"/>
                </a:solidFill>
              </a:rPr>
              <a:t>ANALISI</a:t>
            </a:r>
            <a:r>
              <a:rPr lang="it-IT" dirty="0" smtClean="0">
                <a:solidFill>
                  <a:schemeClr val="accent1">
                    <a:lumMod val="75000"/>
                  </a:schemeClr>
                </a:solidFill>
              </a:rPr>
              <a:t> .</a:t>
            </a:r>
          </a:p>
          <a:p>
            <a:endParaRPr lang="it-IT" dirty="0">
              <a:solidFill>
                <a:schemeClr val="accent1">
                  <a:lumMod val="75000"/>
                </a:schemeClr>
              </a:solidFill>
            </a:endParaRPr>
          </a:p>
          <a:p>
            <a:r>
              <a:rPr lang="it-IT" dirty="0" smtClean="0">
                <a:solidFill>
                  <a:schemeClr val="accent1">
                    <a:lumMod val="75000"/>
                  </a:schemeClr>
                </a:solidFill>
              </a:rPr>
              <a:t>ALCUNI PUNTI CHIAVE</a:t>
            </a:r>
          </a:p>
          <a:p>
            <a:endParaRPr lang="it-IT" dirty="0">
              <a:solidFill>
                <a:schemeClr val="accent1">
                  <a:lumMod val="75000"/>
                </a:schemeClr>
              </a:solidFill>
            </a:endParaRPr>
          </a:p>
          <a:p>
            <a:r>
              <a:rPr lang="it-IT" dirty="0" smtClean="0">
                <a:solidFill>
                  <a:schemeClr val="accent1">
                    <a:lumMod val="75000"/>
                  </a:schemeClr>
                </a:solidFill>
              </a:rPr>
              <a:t>LESSICO GENERICO – LESSICO SPECIFICO- uso del dizionario per significato e dubbi su scrittura corretta delle parole– collegamento con altri ambiti disciplinari – SUFFISSI – PREFISSI – RELAZIONI DI COMPOSIZIONE</a:t>
            </a:r>
          </a:p>
          <a:p>
            <a:endParaRPr lang="it-IT" dirty="0">
              <a:solidFill>
                <a:schemeClr val="accent1">
                  <a:lumMod val="75000"/>
                </a:schemeClr>
              </a:solidFill>
            </a:endParaRPr>
          </a:p>
          <a:p>
            <a:endParaRPr lang="it-IT" dirty="0" smtClean="0">
              <a:solidFill>
                <a:schemeClr val="accent1">
                  <a:lumMod val="75000"/>
                </a:schemeClr>
              </a:solidFill>
            </a:endParaRPr>
          </a:p>
          <a:p>
            <a:r>
              <a:rPr lang="it-IT" dirty="0" smtClean="0">
                <a:solidFill>
                  <a:schemeClr val="accent1">
                    <a:lumMod val="75000"/>
                  </a:schemeClr>
                </a:solidFill>
              </a:rPr>
              <a:t>CODICE:  </a:t>
            </a:r>
          </a:p>
          <a:p>
            <a:r>
              <a:rPr lang="it-IT" dirty="0" smtClean="0">
                <a:solidFill>
                  <a:schemeClr val="accent1">
                    <a:lumMod val="75000"/>
                  </a:schemeClr>
                </a:solidFill>
              </a:rPr>
              <a:t>Regole:  relazioni tra morfologia e ortografia – altre regole ortografia (apostrofo + h, </a:t>
            </a:r>
            <a:r>
              <a:rPr lang="it-IT" dirty="0" err="1" smtClean="0">
                <a:solidFill>
                  <a:schemeClr val="accent1">
                    <a:lumMod val="75000"/>
                  </a:schemeClr>
                </a:solidFill>
              </a:rPr>
              <a:t>cia-gia</a:t>
            </a:r>
            <a:r>
              <a:rPr lang="it-IT" dirty="0" smtClean="0">
                <a:solidFill>
                  <a:schemeClr val="accent1">
                    <a:lumMod val="75000"/>
                  </a:schemeClr>
                </a:solidFill>
              </a:rPr>
              <a:t> </a:t>
            </a:r>
            <a:r>
              <a:rPr lang="it-IT" dirty="0" err="1" smtClean="0">
                <a:solidFill>
                  <a:schemeClr val="accent1">
                    <a:lumMod val="75000"/>
                  </a:schemeClr>
                </a:solidFill>
              </a:rPr>
              <a:t>ecc</a:t>
            </a:r>
            <a:r>
              <a:rPr lang="it-IT" dirty="0" smtClean="0">
                <a:solidFill>
                  <a:schemeClr val="accent1">
                    <a:lumMod val="75000"/>
                  </a:schemeClr>
                </a:solidFill>
              </a:rPr>
              <a:t>)</a:t>
            </a:r>
          </a:p>
          <a:p>
            <a:endParaRPr lang="it-IT" dirty="0" smtClean="0">
              <a:solidFill>
                <a:schemeClr val="accent1">
                  <a:lumMod val="75000"/>
                </a:schemeClr>
              </a:solidFill>
            </a:endParaRPr>
          </a:p>
          <a:p>
            <a:r>
              <a:rPr lang="it-IT" dirty="0" smtClean="0">
                <a:solidFill>
                  <a:schemeClr val="accent1">
                    <a:lumMod val="75000"/>
                  </a:schemeClr>
                </a:solidFill>
              </a:rPr>
              <a:t>Analisi del messaggio portato da ogni parte di cui si costituisce – formalizzazione di alcuni aspetti: è l’anno dedicato a VERBO – PRONOMI - AVVERBI</a:t>
            </a:r>
          </a:p>
          <a:p>
            <a:r>
              <a:rPr lang="it-IT" dirty="0" smtClean="0">
                <a:solidFill>
                  <a:schemeClr val="accent1">
                    <a:lumMod val="75000"/>
                  </a:schemeClr>
                </a:solidFill>
              </a:rPr>
              <a:t>Non come memorizzazione ma come analisi, relazioni tra le parti e il tutto del messaggio, ruolo, compito all’interno di un messaggio</a:t>
            </a:r>
          </a:p>
          <a:p>
            <a:endParaRPr lang="it-IT" dirty="0">
              <a:solidFill>
                <a:schemeClr val="accent1">
                  <a:lumMod val="75000"/>
                </a:schemeClr>
              </a:solidFill>
            </a:endParaRPr>
          </a:p>
          <a:p>
            <a:r>
              <a:rPr lang="it-IT" dirty="0" smtClean="0">
                <a:solidFill>
                  <a:schemeClr val="accent1">
                    <a:lumMod val="75000"/>
                  </a:schemeClr>
                </a:solidFill>
              </a:rPr>
              <a:t>OGGETTO CULTURALE: collegamento con L2: la lingua varia nello SPAZIO e nel TEMPO</a:t>
            </a:r>
            <a:endParaRPr lang="it-IT" dirty="0">
              <a:solidFill>
                <a:schemeClr val="accent1">
                  <a:lumMod val="75000"/>
                </a:schemeClr>
              </a:solidFill>
            </a:endParaRPr>
          </a:p>
        </p:txBody>
      </p:sp>
    </p:spTree>
    <p:extLst>
      <p:ext uri="{BB962C8B-B14F-4D97-AF65-F5344CB8AC3E}">
        <p14:creationId xmlns:p14="http://schemas.microsoft.com/office/powerpoint/2010/main" val="337753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23528" y="188640"/>
            <a:ext cx="8424936" cy="6463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it-IT" b="1" u="sng" dirty="0" smtClean="0">
                <a:solidFill>
                  <a:srgbClr val="FF0000"/>
                </a:solidFill>
              </a:rPr>
              <a:t>CLASSE QUINTA</a:t>
            </a:r>
            <a:r>
              <a:rPr lang="it-IT" b="1" u="sng" dirty="0" smtClean="0">
                <a:solidFill>
                  <a:schemeClr val="accent1">
                    <a:lumMod val="75000"/>
                  </a:schemeClr>
                </a:solidFill>
              </a:rPr>
              <a:t>: </a:t>
            </a:r>
            <a:r>
              <a:rPr lang="it-IT" dirty="0" smtClean="0">
                <a:solidFill>
                  <a:schemeClr val="accent1">
                    <a:lumMod val="75000"/>
                  </a:schemeClr>
                </a:solidFill>
              </a:rPr>
              <a:t>il distacco dall’esperienza si fa più presente, ma RIMANGONO FONDAMENTALI LE ESPERIENZE SIGNIFICATIVE CONDOTTE IN CLASSE, è il momento successivo che va verso la formalizzazione, l’</a:t>
            </a:r>
            <a:r>
              <a:rPr lang="it-IT" dirty="0" err="1" smtClean="0">
                <a:solidFill>
                  <a:schemeClr val="accent1">
                    <a:lumMod val="75000"/>
                  </a:schemeClr>
                </a:solidFill>
              </a:rPr>
              <a:t>astrazione.L’alunno</a:t>
            </a:r>
            <a:r>
              <a:rPr lang="it-IT" dirty="0" smtClean="0">
                <a:solidFill>
                  <a:schemeClr val="accent1">
                    <a:lumMod val="75000"/>
                  </a:schemeClr>
                </a:solidFill>
              </a:rPr>
              <a:t> ha SEMPRE ruolo attivo, OPERATIVO</a:t>
            </a:r>
          </a:p>
          <a:p>
            <a:r>
              <a:rPr lang="it-IT" u="sng" dirty="0" smtClean="0">
                <a:solidFill>
                  <a:schemeClr val="accent1">
                    <a:lumMod val="75000"/>
                  </a:schemeClr>
                </a:solidFill>
              </a:rPr>
              <a:t>ALCUNI PUNTI CHIAVE</a:t>
            </a:r>
          </a:p>
          <a:p>
            <a:r>
              <a:rPr lang="it-IT" dirty="0" smtClean="0">
                <a:solidFill>
                  <a:schemeClr val="accent1">
                    <a:lumMod val="75000"/>
                  </a:schemeClr>
                </a:solidFill>
              </a:rPr>
              <a:t>Ciò che è IMPLICITO diventa importante anche a livello ORALE</a:t>
            </a:r>
          </a:p>
          <a:p>
            <a:r>
              <a:rPr lang="it-IT" dirty="0" smtClean="0">
                <a:solidFill>
                  <a:schemeClr val="accent1">
                    <a:lumMod val="75000"/>
                  </a:schemeClr>
                </a:solidFill>
              </a:rPr>
              <a:t>Testi con STRUTTURE più complessa, più articolati, ma anche con strategie meno lineari</a:t>
            </a:r>
          </a:p>
          <a:p>
            <a:r>
              <a:rPr lang="it-IT" dirty="0" smtClean="0">
                <a:solidFill>
                  <a:schemeClr val="accent1">
                    <a:lumMod val="75000"/>
                  </a:schemeClr>
                </a:solidFill>
              </a:rPr>
              <a:t>LESSICO anche specialistico</a:t>
            </a:r>
            <a:endParaRPr lang="it-IT" dirty="0">
              <a:solidFill>
                <a:schemeClr val="accent1">
                  <a:lumMod val="75000"/>
                </a:schemeClr>
              </a:solidFill>
            </a:endParaRPr>
          </a:p>
          <a:p>
            <a:r>
              <a:rPr lang="it-IT" dirty="0" smtClean="0">
                <a:solidFill>
                  <a:schemeClr val="accent1">
                    <a:lumMod val="75000"/>
                  </a:schemeClr>
                </a:solidFill>
              </a:rPr>
              <a:t>Elementi della comunicazione: </a:t>
            </a:r>
            <a:r>
              <a:rPr lang="it-IT" dirty="0" smtClean="0">
                <a:solidFill>
                  <a:srgbClr val="FF0000"/>
                </a:solidFill>
              </a:rPr>
              <a:t>CONTESTO – SCOPO - REGISTRO</a:t>
            </a:r>
          </a:p>
          <a:p>
            <a:endParaRPr lang="it-IT" dirty="0" smtClean="0">
              <a:solidFill>
                <a:schemeClr val="accent1">
                  <a:lumMod val="75000"/>
                </a:schemeClr>
              </a:solidFill>
            </a:endParaRPr>
          </a:p>
          <a:p>
            <a:r>
              <a:rPr lang="it-IT" dirty="0" smtClean="0">
                <a:solidFill>
                  <a:schemeClr val="accent1">
                    <a:lumMod val="75000"/>
                  </a:schemeClr>
                </a:solidFill>
              </a:rPr>
              <a:t>Analisi dei diversi tipi di t esto in base a</a:t>
            </a:r>
          </a:p>
          <a:p>
            <a:r>
              <a:rPr lang="it-IT" dirty="0" smtClean="0">
                <a:solidFill>
                  <a:schemeClr val="accent1">
                    <a:lumMod val="75000"/>
                  </a:schemeClr>
                </a:solidFill>
              </a:rPr>
              <a:t>Elementi principali – elementi secondari</a:t>
            </a:r>
          </a:p>
          <a:p>
            <a:r>
              <a:rPr lang="it-IT" dirty="0" smtClean="0">
                <a:solidFill>
                  <a:schemeClr val="accent1">
                    <a:lumMod val="75000"/>
                  </a:schemeClr>
                </a:solidFill>
              </a:rPr>
              <a:t>Informazioni esplicite – informazioni implicite – Relazioni anche non evidenti</a:t>
            </a:r>
          </a:p>
          <a:p>
            <a:r>
              <a:rPr lang="it-IT" dirty="0" smtClean="0">
                <a:solidFill>
                  <a:schemeClr val="accent1">
                    <a:lumMod val="75000"/>
                  </a:schemeClr>
                </a:solidFill>
              </a:rPr>
              <a:t>Parti di cui si compone</a:t>
            </a:r>
          </a:p>
          <a:p>
            <a:r>
              <a:rPr lang="it-IT" dirty="0" smtClean="0">
                <a:solidFill>
                  <a:schemeClr val="accent1">
                    <a:lumMod val="75000"/>
                  </a:schemeClr>
                </a:solidFill>
              </a:rPr>
              <a:t>Struttura – analisi degli aspetti che aiutano la comprensione</a:t>
            </a:r>
          </a:p>
          <a:p>
            <a:r>
              <a:rPr lang="it-IT" dirty="0" smtClean="0">
                <a:solidFill>
                  <a:schemeClr val="accent1">
                    <a:lumMod val="75000"/>
                  </a:schemeClr>
                </a:solidFill>
              </a:rPr>
              <a:t>Strategia compositiva</a:t>
            </a:r>
          </a:p>
          <a:p>
            <a:r>
              <a:rPr lang="it-IT" dirty="0" smtClean="0">
                <a:solidFill>
                  <a:schemeClr val="accent1">
                    <a:lumMod val="75000"/>
                  </a:schemeClr>
                </a:solidFill>
              </a:rPr>
              <a:t>Scopo – emittente – destinatario</a:t>
            </a:r>
            <a:endParaRPr lang="it-IT" dirty="0">
              <a:solidFill>
                <a:schemeClr val="accent1">
                  <a:lumMod val="75000"/>
                </a:schemeClr>
              </a:solidFill>
            </a:endParaRPr>
          </a:p>
          <a:p>
            <a:r>
              <a:rPr lang="it-IT" dirty="0" smtClean="0">
                <a:solidFill>
                  <a:schemeClr val="accent1">
                    <a:lumMod val="75000"/>
                  </a:schemeClr>
                </a:solidFill>
              </a:rPr>
              <a:t>TESTI DESCRITTIVI OGGETTIVI e SOGGETTIVI – gli elementi del linguaggio poetico nei testi in prosa</a:t>
            </a:r>
          </a:p>
          <a:p>
            <a:r>
              <a:rPr lang="it-IT" dirty="0" smtClean="0">
                <a:solidFill>
                  <a:schemeClr val="accent1">
                    <a:lumMod val="75000"/>
                  </a:schemeClr>
                </a:solidFill>
              </a:rPr>
              <a:t>Nei TESTI ARGOMENTATIVI: oltre tesi e argomenti, compaiono le prove a sostegno degli argomenti</a:t>
            </a:r>
            <a:endParaRPr lang="it-IT" dirty="0">
              <a:solidFill>
                <a:schemeClr val="accent1">
                  <a:lumMod val="75000"/>
                </a:schemeClr>
              </a:solidFill>
            </a:endParaRPr>
          </a:p>
          <a:p>
            <a:endParaRPr lang="it-IT" dirty="0" smtClean="0">
              <a:solidFill>
                <a:schemeClr val="accent1">
                  <a:lumMod val="75000"/>
                </a:schemeClr>
              </a:solidFill>
            </a:endParaRPr>
          </a:p>
          <a:p>
            <a:r>
              <a:rPr lang="it-IT" b="1" dirty="0" smtClean="0">
                <a:solidFill>
                  <a:srgbClr val="FF0000"/>
                </a:solidFill>
              </a:rPr>
              <a:t>RIDURRE UN TESTO</a:t>
            </a:r>
            <a:endParaRPr lang="it-IT" b="1" dirty="0">
              <a:solidFill>
                <a:srgbClr val="FF0000"/>
              </a:solidFill>
            </a:endParaRPr>
          </a:p>
        </p:txBody>
      </p:sp>
    </p:spTree>
    <p:extLst>
      <p:ext uri="{BB962C8B-B14F-4D97-AF65-F5344CB8AC3E}">
        <p14:creationId xmlns:p14="http://schemas.microsoft.com/office/powerpoint/2010/main" val="1374920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23528" y="188640"/>
            <a:ext cx="8424936" cy="61863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it-IT" b="1" u="sng" dirty="0" smtClean="0">
                <a:solidFill>
                  <a:srgbClr val="FF0000"/>
                </a:solidFill>
              </a:rPr>
              <a:t>CLASSE QUINTA</a:t>
            </a:r>
            <a:r>
              <a:rPr lang="it-IT" dirty="0" smtClean="0">
                <a:solidFill>
                  <a:schemeClr val="accent1">
                    <a:lumMod val="75000"/>
                  </a:schemeClr>
                </a:solidFill>
              </a:rPr>
              <a:t>: </a:t>
            </a:r>
            <a:r>
              <a:rPr lang="it-IT" dirty="0" smtClean="0">
                <a:solidFill>
                  <a:schemeClr val="accent1">
                    <a:lumMod val="75000"/>
                  </a:schemeClr>
                </a:solidFill>
              </a:rPr>
              <a:t>il distacco dall’esperienza si fa più presente, ma RIMANGONO FONDAMENTALI LE ESPERIENZE SIGNIFICATIVE CONDOTTE IN CLASSE, è il momento successivo che va verso la formalizzazione, l’astrazione. L’alunno ha SEMPRE ruolo attivo, </a:t>
            </a:r>
          </a:p>
          <a:p>
            <a:endParaRPr lang="it-IT" b="1" dirty="0">
              <a:solidFill>
                <a:schemeClr val="accent1">
                  <a:lumMod val="75000"/>
                </a:schemeClr>
              </a:solidFill>
            </a:endParaRPr>
          </a:p>
          <a:p>
            <a:r>
              <a:rPr lang="it-IT" dirty="0" smtClean="0">
                <a:solidFill>
                  <a:schemeClr val="accent1">
                    <a:lumMod val="75000"/>
                  </a:schemeClr>
                </a:solidFill>
              </a:rPr>
              <a:t>Nella scrittura</a:t>
            </a:r>
          </a:p>
          <a:p>
            <a:r>
              <a:rPr lang="it-IT" dirty="0" smtClean="0">
                <a:solidFill>
                  <a:schemeClr val="accent1">
                    <a:lumMod val="75000"/>
                  </a:schemeClr>
                </a:solidFill>
              </a:rPr>
              <a:t>Unitarietà – coesione del testo</a:t>
            </a:r>
          </a:p>
          <a:p>
            <a:r>
              <a:rPr lang="it-IT" dirty="0" smtClean="0">
                <a:solidFill>
                  <a:schemeClr val="accent1">
                    <a:lumMod val="75000"/>
                  </a:schemeClr>
                </a:solidFill>
              </a:rPr>
              <a:t>Importanza dell’organizzazione</a:t>
            </a:r>
          </a:p>
          <a:p>
            <a:r>
              <a:rPr lang="it-IT" dirty="0" smtClean="0">
                <a:solidFill>
                  <a:schemeClr val="accent1">
                    <a:lumMod val="75000"/>
                  </a:schemeClr>
                </a:solidFill>
              </a:rPr>
              <a:t>La personalizzazione</a:t>
            </a:r>
          </a:p>
          <a:p>
            <a:r>
              <a:rPr lang="it-IT" dirty="0" smtClean="0">
                <a:solidFill>
                  <a:schemeClr val="accent1">
                    <a:lumMod val="75000"/>
                  </a:schemeClr>
                </a:solidFill>
              </a:rPr>
              <a:t>L’originalità</a:t>
            </a:r>
          </a:p>
          <a:p>
            <a:endParaRPr lang="it-IT" dirty="0" smtClean="0">
              <a:solidFill>
                <a:schemeClr val="accent1">
                  <a:lumMod val="75000"/>
                </a:schemeClr>
              </a:solidFill>
            </a:endParaRPr>
          </a:p>
          <a:p>
            <a:r>
              <a:rPr lang="it-IT" dirty="0" smtClean="0">
                <a:solidFill>
                  <a:schemeClr val="accent1">
                    <a:lumMod val="75000"/>
                  </a:schemeClr>
                </a:solidFill>
              </a:rPr>
              <a:t>IMPORTANTE fornire modelli</a:t>
            </a:r>
          </a:p>
          <a:p>
            <a:endParaRPr lang="it-IT" dirty="0">
              <a:solidFill>
                <a:schemeClr val="accent1">
                  <a:lumMod val="75000"/>
                </a:schemeClr>
              </a:solidFill>
            </a:endParaRPr>
          </a:p>
          <a:p>
            <a:r>
              <a:rPr lang="it-IT" dirty="0" smtClean="0">
                <a:solidFill>
                  <a:schemeClr val="accent1">
                    <a:lumMod val="75000"/>
                  </a:schemeClr>
                </a:solidFill>
              </a:rPr>
              <a:t>Unire la progettazione alla personalizzazione</a:t>
            </a:r>
          </a:p>
          <a:p>
            <a:endParaRPr lang="it-IT" dirty="0">
              <a:solidFill>
                <a:schemeClr val="accent1">
                  <a:lumMod val="75000"/>
                </a:schemeClr>
              </a:solidFill>
            </a:endParaRPr>
          </a:p>
          <a:p>
            <a:r>
              <a:rPr lang="it-IT" dirty="0" smtClean="0">
                <a:solidFill>
                  <a:schemeClr val="accent1">
                    <a:lumMod val="75000"/>
                  </a:schemeClr>
                </a:solidFill>
              </a:rPr>
              <a:t>Revisione di un testo, anche in relazione allo scopo e al destinatario</a:t>
            </a:r>
          </a:p>
          <a:p>
            <a:endParaRPr lang="it-IT" dirty="0">
              <a:solidFill>
                <a:schemeClr val="accent1">
                  <a:lumMod val="75000"/>
                </a:schemeClr>
              </a:solidFill>
            </a:endParaRPr>
          </a:p>
          <a:p>
            <a:r>
              <a:rPr lang="it-IT" dirty="0" smtClean="0">
                <a:solidFill>
                  <a:schemeClr val="accent1">
                    <a:lumMod val="75000"/>
                  </a:schemeClr>
                </a:solidFill>
              </a:rPr>
              <a:t>LESSICO: omonime, polisemie, sinonimi – espressioni figurate – lessico specialistico</a:t>
            </a:r>
          </a:p>
          <a:p>
            <a:r>
              <a:rPr lang="it-IT" dirty="0" smtClean="0">
                <a:solidFill>
                  <a:schemeClr val="accent1">
                    <a:lumMod val="75000"/>
                  </a:schemeClr>
                </a:solidFill>
              </a:rPr>
              <a:t>CODICE: parti variabili e invariabili del discorso ma sempre con la riflessione, il confronto, la ricerca di costanti  prima di arrivare alla FORMALIZZAZIONE – lessico specifico – relazioni morfologia-ortografia</a:t>
            </a:r>
          </a:p>
          <a:p>
            <a:r>
              <a:rPr lang="it-IT" dirty="0" smtClean="0">
                <a:solidFill>
                  <a:schemeClr val="accent1">
                    <a:lumMod val="75000"/>
                  </a:schemeClr>
                </a:solidFill>
              </a:rPr>
              <a:t>OGGETTO CULTURALE: linguaggi specialistici – registri – CONTESTO  - relazioni con L2</a:t>
            </a:r>
          </a:p>
          <a:p>
            <a:endParaRPr lang="it-IT" b="1" dirty="0">
              <a:solidFill>
                <a:srgbClr val="FF0000"/>
              </a:solidFill>
            </a:endParaRPr>
          </a:p>
        </p:txBody>
      </p:sp>
    </p:spTree>
    <p:extLst>
      <p:ext uri="{BB962C8B-B14F-4D97-AF65-F5344CB8AC3E}">
        <p14:creationId xmlns:p14="http://schemas.microsoft.com/office/powerpoint/2010/main" val="38036495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1809</TotalTime>
  <Words>1503</Words>
  <Application>Microsoft Office PowerPoint</Application>
  <PresentationFormat>Presentazione su schermo (4:3)</PresentationFormat>
  <Paragraphs>129</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pc mio</dc:creator>
  <cp:lastModifiedBy>pc mio</cp:lastModifiedBy>
  <cp:revision>61</cp:revision>
  <dcterms:created xsi:type="dcterms:W3CDTF">2018-03-10T09:49:47Z</dcterms:created>
  <dcterms:modified xsi:type="dcterms:W3CDTF">2018-04-10T19:13:15Z</dcterms:modified>
</cp:coreProperties>
</file>