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59" r:id="rId4"/>
    <p:sldId id="260" r:id="rId5"/>
    <p:sldId id="261" r:id="rId6"/>
    <p:sldId id="262" r:id="rId7"/>
    <p:sldId id="263" r:id="rId8"/>
    <p:sldId id="264" r:id="rId9"/>
    <p:sldId id="265" r:id="rId10"/>
    <p:sldId id="266" r:id="rId11"/>
    <p:sldId id="267" r:id="rId12"/>
    <p:sldId id="269" r:id="rId13"/>
    <p:sldId id="270" r:id="rId14"/>
    <p:sldId id="271" r:id="rId15"/>
    <p:sldId id="273" r:id="rId16"/>
    <p:sldId id="275" r:id="rId17"/>
    <p:sldId id="277" r:id="rId18"/>
    <p:sldId id="278" r:id="rId19"/>
    <p:sldId id="279"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757">
          <p15:clr>
            <a:srgbClr val="A4A3A4"/>
          </p15:clr>
        </p15:guide>
        <p15:guide id="2" pos="1928">
          <p15:clr>
            <a:srgbClr val="A4A3A4"/>
          </p15:clr>
        </p15:guide>
        <p15:guide id="3" orient="horz" pos="964">
          <p15:clr>
            <a:srgbClr val="9AA0A6"/>
          </p15:clr>
        </p15:guide>
        <p15:guide id="4" orient="horz" pos="2381">
          <p15:clr>
            <a:srgbClr val="9AA0A6"/>
          </p15:clr>
        </p15:guide>
        <p15:guide id="5" pos="351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EF4AC3-BF36-44E0-9807-AC12E7A85F46}">
  <a:tblStyle styleId="{3BEF4AC3-BF36-44E0-9807-AC12E7A85F4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1" d="100"/>
          <a:sy n="121" d="100"/>
        </p:scale>
        <p:origin x="-102" y="-72"/>
      </p:cViewPr>
      <p:guideLst>
        <p:guide orient="horz" pos="1757"/>
        <p:guide orient="horz" pos="964"/>
        <p:guide orient="horz" pos="2381"/>
        <p:guide pos="1928"/>
        <p:guide pos="351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742261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16fc9dee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16fc9dee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16fc9deee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16fc9dee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16fc9deee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16fc9deee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16fc9deee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16fc9deee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16fc9deee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16fc9deee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16fc9dee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16fc9deee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16fc9deee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516fc9deee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16fc9deee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16fc9deee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16fc9dee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16fc9dee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16fc9dee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16fc9dee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16fc9deee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16fc9deee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516fc9dee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516fc9dee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16fc9deee_8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516fc9deee_8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16fc9dee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16fc9dee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16fc9dee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16fc9dee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16fc9deee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16fc9deee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491522417"/>
              </p:ext>
            </p:extLst>
          </p:nvPr>
        </p:nvGraphicFramePr>
        <p:xfrm>
          <a:off x="311700" y="337849"/>
          <a:ext cx="8520600" cy="4607013"/>
        </p:xfrm>
        <a:graphic>
          <a:graphicData uri="http://schemas.openxmlformats.org/drawingml/2006/table">
            <a:tbl>
              <a:tblPr firstRow="1" firstCol="1" lastRow="1" lastCol="1" bandRow="1" bandCol="1">
                <a:tableStyleId>{3BEF4AC3-BF36-44E0-9807-AC12E7A85F46}</a:tableStyleId>
              </a:tblPr>
              <a:tblGrid>
                <a:gridCol w="8520600">
                  <a:extLst>
                    <a:ext uri="{9D8B030D-6E8A-4147-A177-3AD203B41FA5}">
                      <a16:colId xmlns:a16="http://schemas.microsoft.com/office/drawing/2014/main" xmlns="" val="1521461024"/>
                    </a:ext>
                  </a:extLst>
                </a:gridCol>
              </a:tblGrid>
              <a:tr h="765462">
                <a:tc>
                  <a:txBody>
                    <a:bodyPr/>
                    <a:lstStyle/>
                    <a:p>
                      <a:pPr>
                        <a:spcAft>
                          <a:spcPts val="0"/>
                        </a:spcAft>
                      </a:pPr>
                      <a:r>
                        <a:rPr lang="it-IT" sz="1400" dirty="0">
                          <a:effectLst/>
                        </a:rPr>
                        <a:t>UDA</a:t>
                      </a:r>
                    </a:p>
                    <a:p>
                      <a:pPr>
                        <a:spcAft>
                          <a:spcPts val="0"/>
                        </a:spcAft>
                      </a:pPr>
                      <a:r>
                        <a:rPr lang="it-IT" sz="1400" dirty="0">
                          <a:effectLst/>
                        </a:rPr>
                        <a:t>I COLORI DEL TEMPO</a:t>
                      </a:r>
                    </a:p>
                    <a:p>
                      <a:pPr>
                        <a:spcAft>
                          <a:spcPts val="0"/>
                        </a:spcAft>
                      </a:pPr>
                      <a:r>
                        <a:rPr lang="it-IT" sz="1400" dirty="0">
                          <a:effectLst/>
                        </a:rPr>
                        <a:t> </a:t>
                      </a:r>
                      <a:endParaRPr lang="it-IT" sz="1400" dirty="0">
                        <a:effectLst/>
                        <a:latin typeface="Times New Roman" panose="02020603050405020304" pitchFamily="18" charset="0"/>
                        <a:ea typeface="Times New Roman" panose="02020603050405020304" pitchFamily="18" charset="0"/>
                      </a:endParaRPr>
                    </a:p>
                  </a:txBody>
                  <a:tcPr marL="14235" marR="14235" marT="0" marB="0"/>
                </a:tc>
                <a:extLst>
                  <a:ext uri="{0D108BD9-81ED-4DB2-BD59-A6C34878D82A}">
                    <a16:rowId xmlns:a16="http://schemas.microsoft.com/office/drawing/2014/main" xmlns="" val="3678246398"/>
                  </a:ext>
                </a:extLst>
              </a:tr>
              <a:tr h="765462">
                <a:tc>
                  <a:txBody>
                    <a:bodyPr/>
                    <a:lstStyle/>
                    <a:p>
                      <a:pPr>
                        <a:spcAft>
                          <a:spcPts val="0"/>
                        </a:spcAft>
                      </a:pPr>
                      <a:r>
                        <a:rPr lang="it-IT" sz="1400" dirty="0">
                          <a:effectLst/>
                        </a:rPr>
                        <a:t>CONTESTO DI ATTUAZIONE</a:t>
                      </a:r>
                    </a:p>
                    <a:p>
                      <a:pPr>
                        <a:spcAft>
                          <a:spcPts val="0"/>
                        </a:spcAft>
                      </a:pPr>
                      <a:r>
                        <a:rPr lang="it-IT" sz="1400" dirty="0">
                          <a:effectLst/>
                        </a:rPr>
                        <a:t>Routine: “La girandola della settimana”</a:t>
                      </a:r>
                    </a:p>
                    <a:p>
                      <a:pPr>
                        <a:spcAft>
                          <a:spcPts val="0"/>
                        </a:spcAft>
                      </a:pPr>
                      <a:r>
                        <a:rPr lang="it-IT" sz="1400" dirty="0">
                          <a:effectLst/>
                        </a:rPr>
                        <a:t> </a:t>
                      </a:r>
                      <a:endParaRPr lang="it-IT" sz="1400" dirty="0">
                        <a:effectLst/>
                        <a:latin typeface="Times New Roman" panose="02020603050405020304" pitchFamily="18" charset="0"/>
                        <a:ea typeface="Times New Roman" panose="02020603050405020304" pitchFamily="18" charset="0"/>
                      </a:endParaRPr>
                    </a:p>
                  </a:txBody>
                  <a:tcPr marL="14235" marR="14235" marT="0" marB="0"/>
                </a:tc>
                <a:extLst>
                  <a:ext uri="{0D108BD9-81ED-4DB2-BD59-A6C34878D82A}">
                    <a16:rowId xmlns:a16="http://schemas.microsoft.com/office/drawing/2014/main" xmlns="" val="290596716"/>
                  </a:ext>
                </a:extLst>
              </a:tr>
              <a:tr h="3076089">
                <a:tc>
                  <a:txBody>
                    <a:bodyPr/>
                    <a:lstStyle/>
                    <a:p>
                      <a:pPr>
                        <a:spcAft>
                          <a:spcPts val="0"/>
                        </a:spcAft>
                      </a:pPr>
                      <a:r>
                        <a:rPr lang="it-IT" sz="1400" dirty="0">
                          <a:effectLst/>
                        </a:rPr>
                        <a:t>CONSEGNE</a:t>
                      </a:r>
                    </a:p>
                    <a:p>
                      <a:pPr>
                        <a:spcAft>
                          <a:spcPts val="0"/>
                        </a:spcAft>
                      </a:pPr>
                      <a:r>
                        <a:rPr lang="it-IT" sz="1400" dirty="0">
                          <a:effectLst/>
                        </a:rPr>
                        <a:t>È importante trovare consegne che permettano di stimolare la riflessione dei bambini al fine di argomentare rispetto alla consegna data.</a:t>
                      </a:r>
                    </a:p>
                    <a:p>
                      <a:pPr>
                        <a:spcAft>
                          <a:spcPts val="0"/>
                        </a:spcAft>
                      </a:pPr>
                      <a:r>
                        <a:rPr lang="it-IT" sz="1400" dirty="0">
                          <a:effectLst/>
                        </a:rPr>
                        <a:t> </a:t>
                      </a:r>
                    </a:p>
                    <a:p>
                      <a:pPr>
                        <a:spcAft>
                          <a:spcPts val="0"/>
                        </a:spcAft>
                      </a:pPr>
                      <a:r>
                        <a:rPr lang="it-IT" sz="1400" dirty="0">
                          <a:effectLst/>
                        </a:rPr>
                        <a:t>“Scrivo una lettera a Emilio per spiegargli che cos’è lo strumento che ci ha mandato, come è fatto e a che cosa serve” (INDIVIDUALE)</a:t>
                      </a:r>
                    </a:p>
                    <a:p>
                      <a:pPr>
                        <a:spcAft>
                          <a:spcPts val="0"/>
                        </a:spcAft>
                      </a:pPr>
                      <a:r>
                        <a:rPr lang="it-IT" sz="1400" dirty="0">
                          <a:effectLst/>
                        </a:rPr>
                        <a:t> </a:t>
                      </a:r>
                    </a:p>
                    <a:p>
                      <a:pPr>
                        <a:spcAft>
                          <a:spcPts val="0"/>
                        </a:spcAft>
                      </a:pPr>
                      <a:r>
                        <a:rPr lang="it-IT" sz="1400" dirty="0">
                          <a:effectLst/>
                          <a:highlight>
                            <a:srgbClr val="FFFF00"/>
                          </a:highlight>
                        </a:rPr>
                        <a:t>“Secondo voi, è</a:t>
                      </a:r>
                      <a:endParaRPr lang="it-IT" sz="1400" dirty="0">
                        <a:effectLst/>
                      </a:endParaRPr>
                    </a:p>
                    <a:p>
                      <a:pPr>
                        <a:spcAft>
                          <a:spcPts val="0"/>
                        </a:spcAft>
                      </a:pPr>
                      <a:r>
                        <a:rPr lang="it-IT" sz="1400" dirty="0">
                          <a:effectLst/>
                          <a:highlight>
                            <a:srgbClr val="FFFF00"/>
                          </a:highlight>
                        </a:rPr>
                        <a:t> importante avere la girandola della settimana?” (DISCUSSIONE COLLETTIVA)</a:t>
                      </a:r>
                      <a:endParaRPr lang="it-IT" sz="1400" dirty="0">
                        <a:effectLst/>
                      </a:endParaRPr>
                    </a:p>
                    <a:p>
                      <a:pPr>
                        <a:spcAft>
                          <a:spcPts val="0"/>
                        </a:spcAft>
                      </a:pPr>
                      <a:r>
                        <a:rPr lang="it-IT" sz="1400" dirty="0">
                          <a:effectLst/>
                        </a:rPr>
                        <a:t> </a:t>
                      </a:r>
                    </a:p>
                    <a:p>
                      <a:pPr>
                        <a:spcAft>
                          <a:spcPts val="0"/>
                        </a:spcAft>
                      </a:pPr>
                      <a:r>
                        <a:rPr lang="it-IT" sz="1400" dirty="0">
                          <a:effectLst/>
                        </a:rPr>
                        <a:t> </a:t>
                      </a:r>
                      <a:endParaRPr lang="it-IT" sz="1400" dirty="0" smtClean="0">
                        <a:effectLst/>
                      </a:endParaRPr>
                    </a:p>
                    <a:p>
                      <a:pPr>
                        <a:spcAft>
                          <a:spcPts val="0"/>
                        </a:spcAft>
                      </a:pPr>
                      <a:endParaRPr lang="it-IT" sz="1400" dirty="0">
                        <a:effectLst/>
                        <a:latin typeface="Times New Roman" panose="02020603050405020304" pitchFamily="18" charset="0"/>
                        <a:ea typeface="Times New Roman" panose="02020603050405020304" pitchFamily="18" charset="0"/>
                      </a:endParaRPr>
                    </a:p>
                  </a:txBody>
                  <a:tcPr marL="14235" marR="14235" marT="0" marB="0"/>
                </a:tc>
                <a:extLst>
                  <a:ext uri="{0D108BD9-81ED-4DB2-BD59-A6C34878D82A}">
                    <a16:rowId xmlns:a16="http://schemas.microsoft.com/office/drawing/2014/main" xmlns="" val="1387518886"/>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311700" y="203425"/>
            <a:ext cx="8520600" cy="4763700"/>
          </a:xfrm>
          <a:prstGeom prst="rect">
            <a:avLst/>
          </a:prstGeom>
        </p:spPr>
        <p:txBody>
          <a:bodyPr spcFirstLastPara="1" wrap="square" lIns="91425" tIns="91425" rIns="91425" bIns="91425" anchor="t" anchorCtr="0">
            <a:noAutofit/>
          </a:bodyPr>
          <a:lstStyle/>
          <a:p>
            <a:pPr lvl="0"/>
            <a:r>
              <a:rPr lang="it-IT" dirty="0"/>
              <a:t>Chiediamo cosa fare per recuperare l’avvenimento. I bambini sostengono di dover andare a prendere il calendario “vecchio</a:t>
            </a:r>
            <a:r>
              <a:rPr lang="it-IT" dirty="0" smtClean="0"/>
              <a:t>”.</a:t>
            </a:r>
            <a:br>
              <a:rPr lang="it-IT" dirty="0" smtClean="0"/>
            </a:br>
            <a:endParaRPr dirty="0"/>
          </a:p>
        </p:txBody>
      </p:sp>
      <p:pic>
        <p:nvPicPr>
          <p:cNvPr id="3" name="Immagine 2"/>
          <p:cNvPicPr>
            <a:picLocks noChangeAspect="1"/>
          </p:cNvPicPr>
          <p:nvPr/>
        </p:nvPicPr>
        <p:blipFill>
          <a:blip r:embed="rId3"/>
          <a:stretch>
            <a:fillRect/>
          </a:stretch>
        </p:blipFill>
        <p:spPr>
          <a:xfrm>
            <a:off x="1956391" y="1782249"/>
            <a:ext cx="4497571" cy="336667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24"/>
          <p:cNvSpPr txBox="1">
            <a:spLocks noGrp="1"/>
          </p:cNvSpPr>
          <p:nvPr>
            <p:ph type="body" idx="1"/>
          </p:nvPr>
        </p:nvSpPr>
        <p:spPr>
          <a:xfrm>
            <a:off x="388475" y="191386"/>
            <a:ext cx="8520600" cy="4817239"/>
          </a:xfrm>
          <a:prstGeom prst="rect">
            <a:avLst/>
          </a:prstGeom>
        </p:spPr>
        <p:txBody>
          <a:bodyPr spcFirstLastPara="1" wrap="square" lIns="91425" tIns="91425" rIns="91425" bIns="91425" anchor="t" anchorCtr="0">
            <a:noAutofit/>
          </a:bodyPr>
          <a:lstStyle/>
          <a:p>
            <a:pPr marL="0" indent="0">
              <a:spcBef>
                <a:spcPts val="1600"/>
              </a:spcBef>
              <a:spcAft>
                <a:spcPts val="1600"/>
              </a:spcAft>
              <a:buClr>
                <a:schemeClr val="dk1"/>
              </a:buClr>
              <a:buSzPts val="1100"/>
              <a:buNone/>
            </a:pPr>
            <a:r>
              <a:rPr lang="it-IT" dirty="0"/>
              <a:t>Srotoliamo sul pavimento il calendario, partiamo dal momento che stiamo vivendo e ripercorriamo il calendario andando indietro nel tempo. Ci rendiamo conto che è passato molto tempo perché la striscia del calendario è molto lunga. </a:t>
            </a:r>
          </a:p>
          <a:p>
            <a:pPr marL="0" lvl="0" indent="0" algn="l" rtl="0">
              <a:spcBef>
                <a:spcPts val="1600"/>
              </a:spcBef>
              <a:spcAft>
                <a:spcPts val="1600"/>
              </a:spcAft>
              <a:buClr>
                <a:schemeClr val="dk1"/>
              </a:buClr>
              <a:buSzPts val="1100"/>
              <a:buFont typeface="Arial"/>
              <a:buNone/>
            </a:pPr>
            <a:endParaRPr dirty="0"/>
          </a:p>
        </p:txBody>
      </p:sp>
      <p:pic>
        <p:nvPicPr>
          <p:cNvPr id="2" name="Immagine 1"/>
          <p:cNvPicPr>
            <a:picLocks noChangeAspect="1"/>
          </p:cNvPicPr>
          <p:nvPr/>
        </p:nvPicPr>
        <p:blipFill>
          <a:blip r:embed="rId3"/>
          <a:stretch>
            <a:fillRect/>
          </a:stretch>
        </p:blipFill>
        <p:spPr>
          <a:xfrm>
            <a:off x="3062177" y="1601786"/>
            <a:ext cx="2583711" cy="34505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26"/>
          <p:cNvSpPr txBox="1">
            <a:spLocks noGrp="1"/>
          </p:cNvSpPr>
          <p:nvPr>
            <p:ph type="body" idx="1"/>
          </p:nvPr>
        </p:nvSpPr>
        <p:spPr>
          <a:xfrm>
            <a:off x="311700" y="138222"/>
            <a:ext cx="8520600" cy="4848447"/>
          </a:xfrm>
          <a:prstGeom prst="rect">
            <a:avLst/>
          </a:prstGeom>
        </p:spPr>
        <p:txBody>
          <a:bodyPr spcFirstLastPara="1" wrap="square" lIns="91425" tIns="91425" rIns="91425" bIns="91425" anchor="t" anchorCtr="0">
            <a:noAutofit/>
          </a:bodyPr>
          <a:lstStyle/>
          <a:p>
            <a:pPr marL="0" lvl="0" indent="0">
              <a:spcAft>
                <a:spcPts val="1600"/>
              </a:spcAft>
              <a:buNone/>
            </a:pPr>
            <a:r>
              <a:rPr lang="it-IT" dirty="0"/>
              <a:t>Troviamo e recuperiamo </a:t>
            </a:r>
            <a:r>
              <a:rPr lang="it-IT" dirty="0" smtClean="0"/>
              <a:t>l’avvenimento.</a:t>
            </a:r>
            <a:endParaRPr dirty="0"/>
          </a:p>
        </p:txBody>
      </p:sp>
      <p:pic>
        <p:nvPicPr>
          <p:cNvPr id="2" name="Immagine 1"/>
          <p:cNvPicPr>
            <a:picLocks noChangeAspect="1"/>
          </p:cNvPicPr>
          <p:nvPr/>
        </p:nvPicPr>
        <p:blipFill>
          <a:blip r:embed="rId3"/>
          <a:stretch>
            <a:fillRect/>
          </a:stretch>
        </p:blipFill>
        <p:spPr>
          <a:xfrm>
            <a:off x="2828260" y="643713"/>
            <a:ext cx="3189768" cy="425302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9" name="Google Shape;149;p27"/>
          <p:cNvSpPr txBox="1">
            <a:spLocks noGrp="1"/>
          </p:cNvSpPr>
          <p:nvPr>
            <p:ph type="body" idx="1"/>
          </p:nvPr>
        </p:nvSpPr>
        <p:spPr>
          <a:xfrm>
            <a:off x="311700" y="180752"/>
            <a:ext cx="8520600" cy="4774019"/>
          </a:xfrm>
          <a:prstGeom prst="rect">
            <a:avLst/>
          </a:prstGeom>
        </p:spPr>
        <p:txBody>
          <a:bodyPr spcFirstLastPara="1" wrap="square" lIns="91425" tIns="91425" rIns="91425" bIns="91425" anchor="t" anchorCtr="0">
            <a:noAutofit/>
          </a:bodyPr>
          <a:lstStyle/>
          <a:p>
            <a:pPr marL="114300" indent="0">
              <a:buNone/>
            </a:pPr>
            <a:r>
              <a:rPr lang="it-IT" dirty="0"/>
              <a:t>Ricordiamo ai bambini che Emilio, nella lettera, diceva che desiderava, non appena saremmo stati pronti, ricevere una lettera per spiegargli tutto quello che abbiamo scoperto sull’oggetto misterioso che lui stesso ci aveva inviato.</a:t>
            </a:r>
          </a:p>
          <a:p>
            <a:pPr marL="114300" indent="0">
              <a:buNone/>
            </a:pPr>
            <a:endParaRPr lang="it-IT" dirty="0" smtClean="0"/>
          </a:p>
          <a:p>
            <a:pPr marL="114300" indent="0">
              <a:buNone/>
            </a:pPr>
            <a:r>
              <a:rPr lang="it-IT" dirty="0" smtClean="0"/>
              <a:t>Poniamo </a:t>
            </a:r>
            <a:r>
              <a:rPr lang="it-IT" dirty="0"/>
              <a:t>quindi l’attenzione sulla nostra GIRANDOLA DELLA SETTIMANA che, ormai da molto tempo, tutti i giorni, ci aiuta a risolvere diverse situazioni</a:t>
            </a:r>
            <a:r>
              <a:rPr lang="it-IT" dirty="0" smtClean="0"/>
              <a:t>.</a:t>
            </a:r>
          </a:p>
          <a:p>
            <a:endParaRPr lang="it-IT" dirty="0"/>
          </a:p>
          <a:p>
            <a:pPr marL="114300" indent="0">
              <a:buNone/>
            </a:pPr>
            <a:endParaRPr lang="it-IT" dirty="0"/>
          </a:p>
          <a:p>
            <a:pPr marL="0" lvl="0" indent="0" algn="l" rtl="0">
              <a:spcBef>
                <a:spcPts val="0"/>
              </a:spcBef>
              <a:spcAft>
                <a:spcPts val="0"/>
              </a:spcAft>
              <a:buNone/>
            </a:pPr>
            <a:endParaRPr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311700" y="177554"/>
            <a:ext cx="8520600" cy="4809116"/>
          </a:xfrm>
          <a:prstGeom prst="rect">
            <a:avLst/>
          </a:prstGeom>
        </p:spPr>
        <p:txBody>
          <a:bodyPr spcFirstLastPara="1" wrap="square" lIns="91425" tIns="91425" rIns="91425" bIns="91425" anchor="t" anchorCtr="0">
            <a:noAutofit/>
          </a:bodyPr>
          <a:lstStyle/>
          <a:p>
            <a:r>
              <a:rPr lang="it-IT" u="sng" dirty="0"/>
              <a:t>Consegna: “Scrivo una lettera a Emilio per spiegargli che cos’è lo strumento che ci ha mandato, come è fatto e a che cosa serve” (lavoro individuale)</a:t>
            </a:r>
            <a:r>
              <a:rPr lang="it-IT" dirty="0"/>
              <a:t/>
            </a:r>
            <a:br>
              <a:rPr lang="it-IT" dirty="0"/>
            </a:br>
            <a:endParaRPr dirty="0"/>
          </a:p>
        </p:txBody>
      </p:sp>
      <p:sp>
        <p:nvSpPr>
          <p:cNvPr id="155" name="Google Shape;155;p28"/>
          <p:cNvSpPr txBox="1">
            <a:spLocks noGrp="1"/>
          </p:cNvSpPr>
          <p:nvPr>
            <p:ph type="body" idx="1"/>
          </p:nvPr>
        </p:nvSpPr>
        <p:spPr>
          <a:xfrm>
            <a:off x="311700" y="1017725"/>
            <a:ext cx="8520600" cy="3014700"/>
          </a:xfrm>
          <a:prstGeom prst="rect">
            <a:avLst/>
          </a:prstGeom>
        </p:spPr>
        <p:txBody>
          <a:bodyPr spcFirstLastPara="1" wrap="square" lIns="91425" tIns="91425" rIns="91425" bIns="91425" anchor="t" anchorCtr="0">
            <a:noAutofit/>
          </a:bodyPr>
          <a:lstStyle/>
          <a:p>
            <a:pPr marL="0" lvl="0" indent="0" algn="l" rtl="0">
              <a:spcBef>
                <a:spcPts val="1600"/>
              </a:spcBef>
              <a:spcAft>
                <a:spcPts val="1600"/>
              </a:spcAft>
              <a:buClr>
                <a:schemeClr val="dk1"/>
              </a:buClr>
              <a:buSzPts val="1100"/>
              <a:buFont typeface="Arial"/>
              <a:buNone/>
            </a:pPr>
            <a:r>
              <a:rPr lang="it" sz="1200" dirty="0" smtClean="0"/>
              <a:t>  </a:t>
            </a:r>
            <a:endParaRPr sz="1200" dirty="0"/>
          </a:p>
        </p:txBody>
      </p:sp>
      <p:pic>
        <p:nvPicPr>
          <p:cNvPr id="2" name="Immagine 1"/>
          <p:cNvPicPr>
            <a:picLocks noChangeAspect="1"/>
          </p:cNvPicPr>
          <p:nvPr/>
        </p:nvPicPr>
        <p:blipFill>
          <a:blip r:embed="rId3"/>
          <a:stretch>
            <a:fillRect/>
          </a:stretch>
        </p:blipFill>
        <p:spPr>
          <a:xfrm>
            <a:off x="3719744" y="1619034"/>
            <a:ext cx="2480718" cy="330218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Google Shape;166;p30"/>
          <p:cNvSpPr txBox="1"/>
          <p:nvPr/>
        </p:nvSpPr>
        <p:spPr>
          <a:xfrm>
            <a:off x="2759925" y="388900"/>
            <a:ext cx="5645400" cy="120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dirty="0" smtClean="0">
                <a:solidFill>
                  <a:schemeClr val="dk1"/>
                </a:solidFill>
                <a:latin typeface="Comic Sans MS"/>
                <a:ea typeface="Comic Sans MS"/>
                <a:cs typeface="Comic Sans MS"/>
                <a:sym typeface="Comic Sans MS"/>
              </a:rPr>
              <a:t>“</a:t>
            </a:r>
            <a:endParaRPr sz="1800" dirty="0">
              <a:solidFill>
                <a:schemeClr val="dk1"/>
              </a:solidFill>
              <a:latin typeface="Comic Sans MS"/>
              <a:ea typeface="Comic Sans MS"/>
              <a:cs typeface="Comic Sans MS"/>
              <a:sym typeface="Comic Sans MS"/>
            </a:endParaRPr>
          </a:p>
        </p:txBody>
      </p:sp>
      <p:sp>
        <p:nvSpPr>
          <p:cNvPr id="168" name="Google Shape;168;p30"/>
          <p:cNvSpPr txBox="1">
            <a:spLocks noGrp="1"/>
          </p:cNvSpPr>
          <p:nvPr>
            <p:ph type="body" idx="1"/>
          </p:nvPr>
        </p:nvSpPr>
        <p:spPr>
          <a:xfrm>
            <a:off x="148856" y="159488"/>
            <a:ext cx="8910084" cy="4863546"/>
          </a:xfrm>
          <a:prstGeom prst="rect">
            <a:avLst/>
          </a:prstGeom>
        </p:spPr>
        <p:txBody>
          <a:bodyPr spcFirstLastPara="1" wrap="square" lIns="91425" tIns="91425" rIns="91425" bIns="91425" anchor="t" anchorCtr="0">
            <a:noAutofit/>
          </a:bodyPr>
          <a:lstStyle/>
          <a:p>
            <a:pPr marL="114300" indent="0">
              <a:buNone/>
            </a:pPr>
            <a:r>
              <a:rPr lang="it-IT" sz="1600" dirty="0"/>
              <a:t>Ciao Emilio, abbiamo scoperto che è una girandola della settimana.                                     Ti racconto come è fatta. Un cerchio in mezzo, due triangoli sopra al cerchio, due dai lati, tre in basso. In tutto sono </a:t>
            </a:r>
            <a:r>
              <a:rPr lang="it-IT" sz="1600" dirty="0" smtClean="0"/>
              <a:t>sette. I </a:t>
            </a:r>
            <a:r>
              <a:rPr lang="it-IT" sz="1600" dirty="0"/>
              <a:t>due triangoli sopra al cerchio sono sabato e domenica che non hanno gli attacchini perché sono due giorni di festa. Venerdì ha gli attacchini, giovedì ha gli attacchini, mercoledì ha gli attacchini, uguale è martedì, è ovvio. Lunedì anche quello è ovvio ha gli attacchini. Ci serve per leggere dei giorni. Ci aiuta a leggere i nomi dei giorni e imparare i colori della girandola. Mi è venuto in mente che possiamo fare il gioco delle presenze perché ci mettiamo i cartellini per indicare chi c’era quel giorno lì. Ci serve per scoprire quanti giorni mancano ad un avvenimento, ad esempio il mio compleanno che è fra pochissimo! Fra due </a:t>
            </a:r>
            <a:r>
              <a:rPr lang="it-IT" sz="1600" dirty="0" smtClean="0"/>
              <a:t>giorni. I </a:t>
            </a:r>
            <a:r>
              <a:rPr lang="it-IT" sz="1600" dirty="0"/>
              <a:t>giorni sono messi in ordine, lunedì…………… e poi di nuovo…….. e poi di nuovo…………….. tutto il giro e non si ferma mai.</a:t>
            </a:r>
          </a:p>
          <a:p>
            <a:pPr marL="114300" indent="0">
              <a:buNone/>
            </a:pPr>
            <a:r>
              <a:rPr lang="it-IT" sz="1600" dirty="0" smtClean="0"/>
              <a:t>IRENE</a:t>
            </a:r>
            <a:endParaRPr lang="it-IT" sz="1600" dirty="0"/>
          </a:p>
          <a:p>
            <a:pPr marL="0" lvl="0" indent="0" algn="l" rtl="0">
              <a:spcBef>
                <a:spcPts val="0"/>
              </a:spcBef>
              <a:spcAft>
                <a:spcPts val="1600"/>
              </a:spcAft>
              <a:buNone/>
            </a:pPr>
            <a:r>
              <a:rPr lang="it-IT" dirty="0" smtClean="0"/>
              <a:t>………………….. ADELE</a:t>
            </a:r>
          </a:p>
          <a:p>
            <a:pPr marL="0" lvl="0" indent="0" algn="l" rtl="0">
              <a:spcBef>
                <a:spcPts val="0"/>
              </a:spcBef>
              <a:spcAft>
                <a:spcPts val="1600"/>
              </a:spcAft>
              <a:buNone/>
            </a:pPr>
            <a:r>
              <a:rPr lang="it-IT" dirty="0" smtClean="0"/>
              <a:t>………………….. MATTEO  …. …. ….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2"/>
          <p:cNvSpPr txBox="1">
            <a:spLocks noGrp="1"/>
          </p:cNvSpPr>
          <p:nvPr>
            <p:ph type="title"/>
          </p:nvPr>
        </p:nvSpPr>
        <p:spPr>
          <a:xfrm>
            <a:off x="311700" y="612559"/>
            <a:ext cx="8520600" cy="4384742"/>
          </a:xfrm>
          <a:prstGeom prst="rect">
            <a:avLst/>
          </a:prstGeom>
        </p:spPr>
        <p:txBody>
          <a:bodyPr spcFirstLastPara="1" wrap="square" lIns="91425" tIns="91425" rIns="91425" bIns="91425" anchor="t" anchorCtr="0">
            <a:noAutofit/>
          </a:bodyPr>
          <a:lstStyle/>
          <a:p>
            <a:pPr marL="114300" indent="0"/>
            <a:r>
              <a:rPr lang="it-IT" sz="1800" u="sng" dirty="0"/>
              <a:t>Le insegnanti</a:t>
            </a:r>
            <a:r>
              <a:rPr lang="it-IT" sz="1800" dirty="0"/>
              <a:t/>
            </a:r>
            <a:br>
              <a:rPr lang="it-IT" sz="1800" dirty="0"/>
            </a:br>
            <a:r>
              <a:rPr lang="it-IT" sz="1800" i="1" dirty="0"/>
              <a:t>Le insegnanti procedono a leggere uno ad uno i testi prodotti raggruppando tutte le informazioni raccolte rispetto ai criteri individuati (cos’è, com’è fatto, a cosa serve).</a:t>
            </a:r>
            <a:r>
              <a:rPr lang="it-IT" sz="1800" dirty="0"/>
              <a:t/>
            </a:r>
            <a:br>
              <a:rPr lang="it-IT" sz="1800" dirty="0"/>
            </a:br>
            <a:r>
              <a:rPr lang="it-IT" sz="1800" u="sng" dirty="0"/>
              <a:t/>
            </a:r>
            <a:br>
              <a:rPr lang="it-IT" sz="1800" u="sng" dirty="0"/>
            </a:br>
            <a:r>
              <a:rPr lang="it-IT" sz="1800" u="sng" dirty="0"/>
              <a:t>Le insegnanti con i bambini</a:t>
            </a:r>
            <a:r>
              <a:rPr lang="it-IT" sz="1800" dirty="0"/>
              <a:t/>
            </a:r>
            <a:br>
              <a:rPr lang="it-IT" sz="1800" dirty="0"/>
            </a:br>
            <a:r>
              <a:rPr lang="it-IT" sz="1800" i="1" dirty="0"/>
              <a:t>Riorganizzato il materiale, si sottopone alla riflessione del gruppo con l’obiettivo di strutturare un testo unico:</a:t>
            </a:r>
            <a:r>
              <a:rPr lang="it-IT" sz="1800" dirty="0"/>
              <a:t/>
            </a:r>
            <a:br>
              <a:rPr lang="it-IT" sz="1800" dirty="0"/>
            </a:br>
            <a:r>
              <a:rPr lang="it-IT" sz="1800" i="1" dirty="0"/>
              <a:t>Scelta delle informazioni </a:t>
            </a:r>
            <a:r>
              <a:rPr lang="it-IT" sz="1800" dirty="0"/>
              <a:t/>
            </a:r>
            <a:br>
              <a:rPr lang="it-IT" sz="1800" dirty="0"/>
            </a:br>
            <a:r>
              <a:rPr lang="it-IT" sz="1800" i="1" dirty="0"/>
              <a:t>Integrazione delle informazioni</a:t>
            </a:r>
            <a:r>
              <a:rPr lang="it-IT" sz="1800" dirty="0"/>
              <a:t/>
            </a:r>
            <a:br>
              <a:rPr lang="it-IT" sz="1800" dirty="0"/>
            </a:br>
            <a:r>
              <a:rPr lang="it-IT" sz="1800" i="1" dirty="0"/>
              <a:t>Ricostruzione della frase dal punto di vista linguistico</a:t>
            </a:r>
            <a:r>
              <a:rPr lang="it-IT" sz="1800" dirty="0"/>
              <a:t/>
            </a:r>
            <a:br>
              <a:rPr lang="it-IT" sz="1800" dirty="0"/>
            </a:br>
            <a:endParaRPr sz="1800" dirty="0">
              <a:highlight>
                <a:srgbClr val="FFFF00"/>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4"/>
          <p:cNvSpPr txBox="1">
            <a:spLocks noGrp="1"/>
          </p:cNvSpPr>
          <p:nvPr>
            <p:ph type="title"/>
          </p:nvPr>
        </p:nvSpPr>
        <p:spPr>
          <a:xfrm>
            <a:off x="311700" y="0"/>
            <a:ext cx="8520600" cy="4954771"/>
          </a:xfrm>
          <a:prstGeom prst="rect">
            <a:avLst/>
          </a:prstGeom>
        </p:spPr>
        <p:txBody>
          <a:bodyPr spcFirstLastPara="1" wrap="square" lIns="91425" tIns="91425" rIns="91425" bIns="91425" anchor="t" anchorCtr="0">
            <a:noAutofit/>
          </a:bodyPr>
          <a:lstStyle/>
          <a:p>
            <a:r>
              <a:rPr lang="it-IT" sz="1200" u="sng" dirty="0"/>
              <a:t>Lettera ad Emilio</a:t>
            </a:r>
            <a:r>
              <a:rPr lang="it-IT" sz="1200" dirty="0"/>
              <a:t/>
            </a:r>
            <a:br>
              <a:rPr lang="it-IT" sz="1200" dirty="0"/>
            </a:br>
            <a:r>
              <a:rPr lang="it-IT" sz="1200" dirty="0"/>
              <a:t>Ciao Emilio, come stai? Noi tutto </a:t>
            </a:r>
            <a:r>
              <a:rPr lang="it-IT" sz="1200" dirty="0" smtClean="0"/>
              <a:t>bene. Ti </a:t>
            </a:r>
            <a:r>
              <a:rPr lang="it-IT" sz="1200" dirty="0"/>
              <a:t>vogliamo parlare dello strumento che ci hai mandato…                                                             È il gioco della girandola della settimana.                                                                             </a:t>
            </a:r>
            <a:br>
              <a:rPr lang="it-IT" sz="1200" dirty="0"/>
            </a:br>
            <a:r>
              <a:rPr lang="it-IT" sz="1200" dirty="0"/>
              <a:t>Ti raccontiamo come è </a:t>
            </a:r>
            <a:r>
              <a:rPr lang="it-IT" sz="1200" dirty="0" smtClean="0"/>
              <a:t>fatta. Ha </a:t>
            </a:r>
            <a:r>
              <a:rPr lang="it-IT" sz="1200" dirty="0"/>
              <a:t>un cerchio in mezzo e sette triangoli intorno perché una settimana è formata da sette giorni.  I giorni girano e non si fermano </a:t>
            </a:r>
            <a:r>
              <a:rPr lang="it-IT" sz="1200" dirty="0" smtClean="0"/>
              <a:t>mai. I </a:t>
            </a:r>
            <a:r>
              <a:rPr lang="it-IT" sz="1200" dirty="0"/>
              <a:t>triangoli sono colorati: viola, giallo, azzurro, rosso, verde, arancione e rosa. Sono i colori in sequenza del giro della settimana. </a:t>
            </a:r>
            <a:r>
              <a:rPr lang="it-IT" sz="1200" dirty="0" smtClean="0"/>
              <a:t>Su </a:t>
            </a:r>
            <a:r>
              <a:rPr lang="it-IT" sz="1200" dirty="0"/>
              <a:t>ogni triangolo c’è scritto il nome del giorno: lunedì, martedì, mercoledì, giovedì, venerdì, sabato, </a:t>
            </a:r>
            <a:r>
              <a:rPr lang="it-IT" sz="1200" dirty="0" smtClean="0"/>
              <a:t>domenica. Sui </a:t>
            </a:r>
            <a:r>
              <a:rPr lang="it-IT" sz="1200" dirty="0"/>
              <a:t>triangoli ci sono gli attacchini ma su sabato e domenica no perché sono giorni di festa.                                                 </a:t>
            </a:r>
            <a:br>
              <a:rPr lang="it-IT" sz="1200" dirty="0"/>
            </a:br>
            <a:r>
              <a:rPr lang="it-IT" sz="1200" dirty="0"/>
              <a:t>Adesso ti vogliamo raccontare a che cosa serve.  Facciamo il gioco delle presenze: sul triangolo del giorno di oggi si attaccano i cartellini dei bambini presenti così capisci chi è presente e quanti bambini sono assenti.                                                Ogni giorno tocca a un bambino, a turno, fare il gioco delle presenze: chiama i bambini che sono presenti a scuola che vanno ad attaccare il cartellino sul giorno di oggi.  Ci sei anche tu, Emilio, quando facciamo questo gioco. Ti teniamo fra le braccia, ti facciamo passare tra le braccia di tutti e ti salutiamo.                                                                                              Serve per capire che giorno è e il suo colore. Serve per leggere il nome del giorno. Ci aiuta a riconoscere la scritta del nome del giorno quando dobbiamo compilare il calendario. Ci fa capire quando ci sono i giorni di festa.                            </a:t>
            </a:r>
            <a:r>
              <a:rPr lang="it-IT" sz="1200" dirty="0" smtClean="0"/>
              <a:t>                        Ci </a:t>
            </a:r>
            <a:r>
              <a:rPr lang="it-IT" sz="1200" dirty="0"/>
              <a:t>aiuta a fare il gioco di “Oggi è, Ieri era, Domani sarà” perché ci fa capire quale giorno era ieri e quale giorno sarà domani.                                     Ci fa capire che i giorni sono tutti collegati, uno vicino all’altro, quando finisce una settimana ne inizia un’altra.                                                                                         Se la maestra ci fa delle domande possiamo usare la girandola per trovare la soluzione:                                                                                                  - Andare indietro fino ad arrivare a che giorno era…                                                                     </a:t>
            </a:r>
            <a:r>
              <a:rPr lang="it-IT" sz="1200" dirty="0" smtClean="0"/>
              <a:t>                                                   </a:t>
            </a:r>
            <a:r>
              <a:rPr lang="it-IT" sz="1200" dirty="0"/>
              <a:t>– Andare avanti per arrivare ai giorni che dovranno ancora venire…                              </a:t>
            </a:r>
            <a:r>
              <a:rPr lang="it-IT" sz="1200" dirty="0" smtClean="0"/>
              <a:t>                                                                   </a:t>
            </a:r>
            <a:r>
              <a:rPr lang="it-IT" sz="1200" dirty="0"/>
              <a:t>-  Scoprire che numero sarà un giorno più avanti… “Parti dal giorno di oggi, conti fino al giorno che vuoi scoprire e scopri che numero è”.                                                                                                                         </a:t>
            </a:r>
            <a:r>
              <a:rPr lang="it-IT" sz="1200" dirty="0" smtClean="0"/>
              <a:t>                                                          </a:t>
            </a:r>
            <a:r>
              <a:rPr lang="it-IT" sz="1200" dirty="0"/>
              <a:t>– Scoprire quando ci sarà un avvenimento… “Conti dal giorno di oggi fino ad arrivare a un altro giorno e scopri quanti giorni mancano ad un avvenimento”.</a:t>
            </a:r>
            <a:br>
              <a:rPr lang="it-IT" sz="1200" dirty="0"/>
            </a:br>
            <a:r>
              <a:rPr lang="it-IT" sz="1200" dirty="0"/>
              <a:t>Ciao Emilio, grazie per tutti i regali.</a:t>
            </a:r>
            <a:br>
              <a:rPr lang="it-IT" sz="1200" dirty="0"/>
            </a:br>
            <a:r>
              <a:rPr lang="it-IT" sz="1200" dirty="0"/>
              <a:t>Con affetto i bambini della scuola dell’infanzia di Campo Ligure</a:t>
            </a:r>
            <a:r>
              <a:rPr lang="it-IT" sz="1400" dirty="0"/>
              <a:t/>
            </a:r>
            <a:br>
              <a:rPr lang="it-IT" sz="1400" dirty="0"/>
            </a:br>
            <a:endParaRPr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311700" y="138222"/>
            <a:ext cx="8520600" cy="5005278"/>
          </a:xfrm>
        </p:spPr>
        <p:txBody>
          <a:bodyPr/>
          <a:lstStyle/>
          <a:p>
            <a:pPr marL="114300" indent="0">
              <a:buNone/>
            </a:pPr>
            <a:r>
              <a:rPr lang="it-IT" dirty="0"/>
              <a:t>A questo punto viene avviata una discussione collettiva (i bambini sono disposti in cerchio):             </a:t>
            </a:r>
          </a:p>
          <a:p>
            <a:endParaRPr lang="it-IT" dirty="0"/>
          </a:p>
          <a:p>
            <a:pPr marL="114300" indent="0">
              <a:buNone/>
            </a:pPr>
            <a:r>
              <a:rPr lang="it-IT" dirty="0">
                <a:highlight>
                  <a:srgbClr val="FFFF00"/>
                </a:highlight>
              </a:rPr>
              <a:t>“Secondo voi, </a:t>
            </a:r>
            <a:r>
              <a:rPr lang="it-IT" dirty="0" smtClean="0">
                <a:highlight>
                  <a:srgbClr val="FFFF00"/>
                </a:highlight>
              </a:rPr>
              <a:t>è </a:t>
            </a:r>
            <a:r>
              <a:rPr lang="it-IT" dirty="0">
                <a:highlight>
                  <a:srgbClr val="FFFF00"/>
                </a:highlight>
              </a:rPr>
              <a:t>importante avere la girandola della settimana?” (DISCUSSIONE COLLETTIVA)</a:t>
            </a:r>
            <a:endParaRPr lang="it-IT" dirty="0"/>
          </a:p>
          <a:p>
            <a:pPr marL="114300" indent="0">
              <a:buNone/>
            </a:pPr>
            <a:r>
              <a:rPr lang="it-IT" i="1" dirty="0" smtClean="0"/>
              <a:t>(</a:t>
            </a:r>
            <a:r>
              <a:rPr lang="it-IT" i="1" dirty="0"/>
              <a:t>Introduciamo la conversazione chiedendo se tenerla perché importante oppure se regalarla ai piccoli perché ne possiamo fare a meno)</a:t>
            </a:r>
            <a:endParaRPr lang="it-IT" dirty="0"/>
          </a:p>
          <a:p>
            <a:pPr marL="114300" indent="0">
              <a:buNone/>
            </a:pPr>
            <a:r>
              <a:rPr lang="it-IT" i="1" dirty="0"/>
              <a:t> </a:t>
            </a:r>
            <a:endParaRPr lang="it-IT" dirty="0"/>
          </a:p>
          <a:p>
            <a:pPr marL="114300" indent="0">
              <a:buNone/>
            </a:pPr>
            <a:r>
              <a:rPr lang="it-IT" i="1" dirty="0"/>
              <a:t>Durante la discussione, ogni volta che i bambini arrivano ad una conclusione, circa l’utilità di questo strumento, l’insegnante si fa chiarificatrice del pensiero del bambino e lo generalizza</a:t>
            </a:r>
            <a:r>
              <a:rPr lang="it-IT" i="1" dirty="0" smtClean="0"/>
              <a:t>.</a:t>
            </a:r>
          </a:p>
          <a:p>
            <a:pPr marL="114300" indent="0">
              <a:buNone/>
            </a:pPr>
            <a:endParaRPr lang="it-IT" i="1" dirty="0"/>
          </a:p>
          <a:p>
            <a:endParaRPr lang="it-IT" dirty="0"/>
          </a:p>
        </p:txBody>
      </p:sp>
    </p:spTree>
    <p:extLst>
      <p:ext uri="{BB962C8B-B14F-4D97-AF65-F5344CB8AC3E}">
        <p14:creationId xmlns:p14="http://schemas.microsoft.com/office/powerpoint/2010/main" val="2019823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311700" y="159488"/>
            <a:ext cx="8520600" cy="4984012"/>
          </a:xfrm>
        </p:spPr>
        <p:txBody>
          <a:bodyPr/>
          <a:lstStyle/>
          <a:p>
            <a:pPr marL="114300" indent="0">
              <a:buNone/>
            </a:pPr>
            <a:r>
              <a:rPr lang="it-IT" sz="1200" i="1" dirty="0"/>
              <a:t>(si riporta solo l’ultima parte della conversazione)</a:t>
            </a:r>
            <a:endParaRPr lang="it-IT" sz="1200" dirty="0"/>
          </a:p>
          <a:p>
            <a:pPr marL="114300" indent="0">
              <a:buNone/>
            </a:pPr>
            <a:endParaRPr lang="it-IT" sz="1200" dirty="0" smtClean="0"/>
          </a:p>
          <a:p>
            <a:pPr marL="114300" indent="0">
              <a:buNone/>
            </a:pPr>
            <a:r>
              <a:rPr lang="it-IT" sz="1400" dirty="0" smtClean="0"/>
              <a:t>Agata</a:t>
            </a:r>
            <a:r>
              <a:rPr lang="it-IT" sz="1400" dirty="0"/>
              <a:t>: Se non ci fosse la girandola della settimana faremo fatica a capire che dopo un giorno ne arriva un altro e fanno il giro.</a:t>
            </a:r>
          </a:p>
          <a:p>
            <a:pPr marL="114300" indent="0">
              <a:buNone/>
            </a:pPr>
            <a:r>
              <a:rPr lang="it-IT" sz="1400" dirty="0"/>
              <a:t>Maestra: E quando il giro è finito?</a:t>
            </a:r>
          </a:p>
          <a:p>
            <a:pPr marL="114300" indent="0">
              <a:buNone/>
            </a:pPr>
            <a:r>
              <a:rPr lang="it-IT" sz="1400" dirty="0"/>
              <a:t>Matteo: Ne inizia un altro!</a:t>
            </a:r>
          </a:p>
          <a:p>
            <a:pPr marL="114300" indent="0">
              <a:buNone/>
            </a:pPr>
            <a:r>
              <a:rPr lang="it-IT" sz="1400" dirty="0"/>
              <a:t>Adele: Sono messi in cerchio.</a:t>
            </a:r>
          </a:p>
          <a:p>
            <a:pPr marL="114300" indent="0">
              <a:buNone/>
            </a:pPr>
            <a:r>
              <a:rPr lang="it-IT" sz="1400" dirty="0"/>
              <a:t>Sofia: La settimana finisce.</a:t>
            </a:r>
          </a:p>
          <a:p>
            <a:pPr marL="114300" indent="0">
              <a:buNone/>
            </a:pPr>
            <a:r>
              <a:rPr lang="it-IT" sz="1400" dirty="0"/>
              <a:t>Sveva: E ne inizia subito un’altra!</a:t>
            </a:r>
          </a:p>
          <a:p>
            <a:pPr marL="114300" indent="0">
              <a:buNone/>
            </a:pPr>
            <a:r>
              <a:rPr lang="it-IT" sz="1400" dirty="0"/>
              <a:t>Maestra: Agata, Matteo, Adele e Sofia ci dicono che se non ci fosse la girandola faremmo fatica a capire che i giorni fanno un giro e che quando finisce un giro ne inizia subito un altro.</a:t>
            </a:r>
          </a:p>
          <a:p>
            <a:pPr marL="114300" indent="0">
              <a:buNone/>
            </a:pPr>
            <a:r>
              <a:rPr lang="it-IT" sz="1400" dirty="0"/>
              <a:t>Christian: Mi piace.</a:t>
            </a:r>
          </a:p>
          <a:p>
            <a:pPr marL="114300" indent="0">
              <a:buNone/>
            </a:pPr>
            <a:r>
              <a:rPr lang="it-IT" sz="1400" dirty="0"/>
              <a:t>Alice: Mi aiuta a capire tante cose.</a:t>
            </a:r>
          </a:p>
          <a:p>
            <a:pPr marL="114300" indent="0">
              <a:buNone/>
            </a:pPr>
            <a:r>
              <a:rPr lang="it-IT" sz="1400" dirty="0"/>
              <a:t>Carlotta: Ci aiuta a fare tante cose.</a:t>
            </a:r>
          </a:p>
          <a:p>
            <a:pPr marL="114300" indent="0">
              <a:buNone/>
            </a:pPr>
            <a:r>
              <a:rPr lang="it-IT" sz="1400" dirty="0"/>
              <a:t>Maestra: Per te, Giulia è importante averla?</a:t>
            </a:r>
          </a:p>
          <a:p>
            <a:pPr marL="114300" indent="0">
              <a:buNone/>
            </a:pPr>
            <a:r>
              <a:rPr lang="it-IT" sz="1400" dirty="0"/>
              <a:t>Giulia: Ci fa capire le cose.</a:t>
            </a:r>
          </a:p>
          <a:p>
            <a:pPr marL="114300" indent="0">
              <a:buNone/>
            </a:pPr>
            <a:r>
              <a:rPr lang="it-IT" sz="1400" dirty="0"/>
              <a:t>Maestra: Vuoi condividere con i tuoi compagni che cosa hai voluto scrivere a Emilio?</a:t>
            </a:r>
          </a:p>
          <a:p>
            <a:pPr marL="114300" indent="0">
              <a:buNone/>
            </a:pPr>
            <a:r>
              <a:rPr lang="it-IT" sz="1400" dirty="0"/>
              <a:t>Giulia: </a:t>
            </a:r>
            <a:r>
              <a:rPr lang="it-IT" dirty="0"/>
              <a:t>Se la maestra ti fa delle domande e tu non sai come rispondere allora la girandola della settimana ti aiuta a trovare la soluzione.</a:t>
            </a:r>
          </a:p>
          <a:p>
            <a:endParaRPr lang="it-IT" dirty="0"/>
          </a:p>
        </p:txBody>
      </p:sp>
    </p:spTree>
    <p:extLst>
      <p:ext uri="{BB962C8B-B14F-4D97-AF65-F5344CB8AC3E}">
        <p14:creationId xmlns:p14="http://schemas.microsoft.com/office/powerpoint/2010/main" val="2199680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1" name="Google Shape;61;p14"/>
          <p:cNvSpPr txBox="1">
            <a:spLocks noGrp="1"/>
          </p:cNvSpPr>
          <p:nvPr>
            <p:ph type="body" idx="1"/>
          </p:nvPr>
        </p:nvSpPr>
        <p:spPr>
          <a:xfrm>
            <a:off x="311700" y="233916"/>
            <a:ext cx="8520600" cy="4763386"/>
          </a:xfrm>
          <a:prstGeom prst="rect">
            <a:avLst/>
          </a:prstGeom>
        </p:spPr>
        <p:txBody>
          <a:bodyPr spcFirstLastPara="1" wrap="square" lIns="91425" tIns="91425" rIns="91425" bIns="91425" anchor="t" anchorCtr="0">
            <a:noAutofit/>
          </a:bodyPr>
          <a:lstStyle/>
          <a:p>
            <a:pPr marL="0" lvl="0" indent="0">
              <a:spcBef>
                <a:spcPts val="1600"/>
              </a:spcBef>
              <a:spcAft>
                <a:spcPts val="1600"/>
              </a:spcAft>
              <a:buNone/>
            </a:pPr>
            <a:r>
              <a:rPr lang="it-IT" dirty="0"/>
              <a:t>Generalmente la discussione fa progredire il lavoro individuale verso la generalizzazione.       </a:t>
            </a:r>
          </a:p>
          <a:p>
            <a:pPr marL="0" lvl="0" indent="0">
              <a:spcBef>
                <a:spcPts val="1600"/>
              </a:spcBef>
              <a:spcAft>
                <a:spcPts val="1600"/>
              </a:spcAft>
              <a:buNone/>
            </a:pPr>
            <a:r>
              <a:rPr lang="it-IT" dirty="0" smtClean="0"/>
              <a:t>Il </a:t>
            </a:r>
            <a:r>
              <a:rPr lang="it-IT" dirty="0"/>
              <a:t>lavoro individuale preliminare permette all’insegnante di capire cosa sanno i bambini rispetto all’argomento e a che punto sono nella conoscenza/concettualizzazione rispetto al tema trattato.</a:t>
            </a:r>
          </a:p>
          <a:p>
            <a:pPr marL="0" lvl="0" indent="0">
              <a:spcBef>
                <a:spcPts val="1600"/>
              </a:spcBef>
              <a:spcAft>
                <a:spcPts val="1600"/>
              </a:spcAft>
              <a:buNone/>
            </a:pPr>
            <a:r>
              <a:rPr lang="it-IT" dirty="0"/>
              <a:t>Per i bambini, il lavoro individuale è un modo per entrare nell’argomento ed essere coinvolti nel momento della discussione: anche il bambino più fragile, se ha svolto il lavoro individuale precedente all’introduzione della discussione, riesce a partecipare e a intervenire, perché sa di cosa si sta parlando.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body" idx="1"/>
          </p:nvPr>
        </p:nvSpPr>
        <p:spPr>
          <a:xfrm>
            <a:off x="311700" y="384775"/>
            <a:ext cx="8520600" cy="455040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it-IT" u="sng" dirty="0"/>
              <a:t>MODALITÀ   DI  GESTIONE</a:t>
            </a:r>
          </a:p>
          <a:p>
            <a:pPr marL="0" lvl="0" indent="0">
              <a:buClr>
                <a:schemeClr val="dk1"/>
              </a:buClr>
              <a:buSzPts val="1100"/>
              <a:buNone/>
            </a:pPr>
            <a:r>
              <a:rPr lang="it-IT" dirty="0"/>
              <a:t>È il primo giorno di scuola. In classe c’è Emilio ad attenderci. Ha una lettera per noi. La leggiamo e scopriamo che Emilio ci ha preparato una CACCIA AL TESORO.                                                                   </a:t>
            </a:r>
            <a:r>
              <a:rPr lang="it-IT" dirty="0" smtClean="0"/>
              <a:t>                                                 Indizio </a:t>
            </a:r>
            <a:r>
              <a:rPr lang="it-IT" dirty="0"/>
              <a:t>dopo indizio scopriamo IL TESORO. Un grande pacco con una lettera.                                              Rientriamo in classe, ci sediamo ai piedi della maestra, per leggere la lettera.                                                                 “Ciao bambini, spero vi siate divertiti. Adesso aprite il pacco e cercate di capire di cosa si tratta. Mi raccomando non abbiate paura di esprimere le vostre idee! Buon divertimento.                                                                        </a:t>
            </a:r>
            <a:r>
              <a:rPr lang="it-IT" dirty="0" smtClean="0"/>
              <a:t>                                              Ci </a:t>
            </a:r>
            <a:r>
              <a:rPr lang="it-IT" dirty="0"/>
              <a:t>raduniamo intorno al pacco.                                 </a:t>
            </a:r>
            <a:r>
              <a:rPr lang="it-IT" dirty="0" smtClean="0"/>
              <a:t>                                      Estraiamo </a:t>
            </a:r>
            <a:r>
              <a:rPr lang="it-IT" dirty="0"/>
              <a:t>dal pacco un oggetto e uno dopo l’altro troviamo 7 triangoli e un cerchio.                                                                        </a:t>
            </a:r>
          </a:p>
          <a:p>
            <a:pPr marL="0" lvl="0" indent="0">
              <a:buClr>
                <a:schemeClr val="dk1"/>
              </a:buClr>
              <a:buSzPts val="1100"/>
              <a:buNone/>
            </a:pPr>
            <a:r>
              <a:rPr lang="it-IT" dirty="0"/>
              <a:t>I bambini formulano le loro ipotesi…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106326" y="389163"/>
            <a:ext cx="8920715" cy="4512446"/>
          </a:xfrm>
          <a:prstGeom prst="rect">
            <a:avLst/>
          </a:prstGeom>
        </p:spPr>
        <p:txBody>
          <a:bodyPr spcFirstLastPara="1" wrap="square" lIns="91425" tIns="91425" rIns="91425" bIns="91425" anchor="t" anchorCtr="0">
            <a:noAutofit/>
          </a:bodyPr>
          <a:lstStyle/>
          <a:p>
            <a:pPr lvl="0"/>
            <a:r>
              <a:rPr lang="it-IT" sz="2400" dirty="0"/>
              <a:t>Le ipotesi sono molteplici: un sole, le montagne con la palla di neve, un fiore, una giostra, tanti folletti, una pista, lo spazio infinito, una galassia, un’elica, una girandola…                                                                    </a:t>
            </a:r>
            <a:br>
              <a:rPr lang="it-IT" sz="2400" dirty="0"/>
            </a:br>
            <a:r>
              <a:rPr lang="it-IT" sz="2400" dirty="0"/>
              <a:t>Il giorno dopo posizioniamo sul pavimento i 7 triangoli con al centro il cerchio. Ricordiamo ai bambini le loro concezioni rispetto all’oggetto misterioso e mettiamo ai voti. La maggioranza opta di denominare l’oggetto, girandola.                                                              Riflettiamo sul fatto che è formata da 7 triangoli e chiediamo se rievoca in loro un ricordo.                                                         </a:t>
            </a:r>
            <a:br>
              <a:rPr lang="it-IT" sz="2400" dirty="0"/>
            </a:br>
            <a:r>
              <a:rPr lang="it-IT" sz="2400" dirty="0" smtClean="0"/>
              <a:t/>
            </a:r>
            <a:br>
              <a:rPr lang="it-IT" sz="2400" dirty="0" smtClean="0"/>
            </a:br>
            <a:r>
              <a:rPr lang="it-IT" sz="2400" dirty="0" smtClean="0"/>
              <a:t>INIZIA </a:t>
            </a:r>
            <a:r>
              <a:rPr lang="it-IT" sz="2400" dirty="0"/>
              <a:t>LA DISCUSSIONE… </a:t>
            </a:r>
            <a:endParaRPr sz="2400" dirty="0"/>
          </a:p>
        </p:txBody>
      </p:sp>
      <p:sp>
        <p:nvSpPr>
          <p:cNvPr id="81" name="Google Shape;81;p17"/>
          <p:cNvSpPr txBox="1"/>
          <p:nvPr/>
        </p:nvSpPr>
        <p:spPr>
          <a:xfrm>
            <a:off x="5256400" y="2019775"/>
            <a:ext cx="1380000" cy="4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7"/>
          <p:cNvSpPr txBox="1"/>
          <p:nvPr/>
        </p:nvSpPr>
        <p:spPr>
          <a:xfrm>
            <a:off x="4848200" y="2475425"/>
            <a:ext cx="3288600" cy="168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dirty="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Google Shape;89;p18"/>
          <p:cNvSpPr txBox="1">
            <a:spLocks noGrp="1"/>
          </p:cNvSpPr>
          <p:nvPr>
            <p:ph type="body" idx="1"/>
          </p:nvPr>
        </p:nvSpPr>
        <p:spPr>
          <a:xfrm>
            <a:off x="202019" y="233916"/>
            <a:ext cx="8670331" cy="4909584"/>
          </a:xfrm>
          <a:prstGeom prst="rect">
            <a:avLst/>
          </a:prstGeom>
          <a:ln>
            <a:noFill/>
          </a:ln>
        </p:spPr>
        <p:txBody>
          <a:bodyPr spcFirstLastPara="1" wrap="square" lIns="91425" tIns="91425" rIns="91425" bIns="91425" anchor="t" anchorCtr="0">
            <a:noAutofit/>
          </a:bodyPr>
          <a:lstStyle/>
          <a:p>
            <a:pPr marL="0" lvl="0" indent="0">
              <a:spcAft>
                <a:spcPts val="1600"/>
              </a:spcAft>
              <a:buNone/>
            </a:pPr>
            <a:r>
              <a:rPr lang="it-IT" sz="1400" dirty="0">
                <a:solidFill>
                  <a:schemeClr val="dk1"/>
                </a:solidFill>
              </a:rPr>
              <a:t>Irene: “Secondo me è la perla della settimana, perché la perla della settimana aveva 7 cerchi e anche i triangoli sono 7”.                                                                                                                   </a:t>
            </a:r>
            <a:r>
              <a:rPr lang="it-IT" sz="1400" dirty="0" smtClean="0">
                <a:solidFill>
                  <a:schemeClr val="dk1"/>
                </a:solidFill>
              </a:rPr>
              <a:t>                         Sveva</a:t>
            </a:r>
            <a:r>
              <a:rPr lang="it-IT" sz="1400" dirty="0">
                <a:solidFill>
                  <a:schemeClr val="dk1"/>
                </a:solidFill>
              </a:rPr>
              <a:t>: “C’era la collana della settimana con 7 perle”.                                                                              Adele: “Viola, giallo, azzurro, rosso, verde, arancione, rosa”                                                                    Francesco: “Ogni perla era un giorno della settimana”.                                                                    </a:t>
            </a:r>
            <a:r>
              <a:rPr lang="it-IT" sz="1400" dirty="0" smtClean="0">
                <a:solidFill>
                  <a:schemeClr val="dk1"/>
                </a:solidFill>
              </a:rPr>
              <a:t>               Agata</a:t>
            </a:r>
            <a:r>
              <a:rPr lang="it-IT" sz="1400" dirty="0">
                <a:solidFill>
                  <a:schemeClr val="dk1"/>
                </a:solidFill>
              </a:rPr>
              <a:t>: “Se i triangoli sono sette allora è della settimana!”                                                                         Sveva: “Allora sarà la girandola della settimana!”                                                                          </a:t>
            </a:r>
            <a:r>
              <a:rPr lang="it-IT" sz="1400" dirty="0" smtClean="0">
                <a:solidFill>
                  <a:schemeClr val="dk1"/>
                </a:solidFill>
              </a:rPr>
              <a:t>                   </a:t>
            </a:r>
            <a:r>
              <a:rPr lang="it-IT" sz="1400" dirty="0">
                <a:solidFill>
                  <a:schemeClr val="dk1"/>
                </a:solidFill>
              </a:rPr>
              <a:t>Lucrezia: “Ogni triangolo è un giorno”.                                                                                                           Sveva: “Della settimana!”                                                                                                                                                                                          Federico: “I triangoli li coloriamo viola, giallo, azzurro, rosso, verde, arancione, rosa”.                                                                                                             Adele: “Allora Emilio ci ha regalato una girandola della settimana”.                                                                      Una volta che tutti siamo convinti, l’indovinello di Emilio finalmente è risolto.</a:t>
            </a:r>
          </a:p>
          <a:p>
            <a:pPr marL="0" lvl="0" indent="0">
              <a:spcAft>
                <a:spcPts val="1600"/>
              </a:spcAft>
              <a:buNone/>
            </a:pPr>
            <a:r>
              <a:rPr lang="it-IT" sz="1400" dirty="0">
                <a:solidFill>
                  <a:schemeClr val="dk1"/>
                </a:solidFill>
              </a:rPr>
              <a:t>Il giorno seguente diventiamo operativi e iniziamo a dipingere di rosso il primo triangolo. Seguono attività libere di pittura con il colore rosso. Lo stesso avviene con il giallo. Gli altri colori non sono disponibili sul carrello, per cui bisogna organizzare strategie per arrivare alla formazione dei colori mancanti. Gli errori diventano positivi perché ci aiutano a formare i colori e gli errori possono dare soluzioni inaspettate. Ad esempio se mescolo il blu con il giallo per ottenere l’azzurro, mi accorgo di aver formato il verde: una sorpresa inaspettata! </a:t>
            </a:r>
            <a:endParaRPr sz="1400" dirty="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body" idx="1"/>
          </p:nvPr>
        </p:nvSpPr>
        <p:spPr>
          <a:xfrm>
            <a:off x="0" y="0"/>
            <a:ext cx="9144000" cy="5143500"/>
          </a:xfrm>
          <a:prstGeom prst="rect">
            <a:avLst/>
          </a:prstGeom>
        </p:spPr>
        <p:txBody>
          <a:bodyPr spcFirstLastPara="1" wrap="square" lIns="91425" tIns="91425" rIns="91425" bIns="91425" anchor="t" anchorCtr="0">
            <a:noAutofit/>
          </a:bodyPr>
          <a:lstStyle/>
          <a:p>
            <a:pPr marL="0" lvl="0" indent="0">
              <a:buNone/>
            </a:pPr>
            <a:r>
              <a:rPr lang="it-IT" sz="1200" dirty="0">
                <a:solidFill>
                  <a:schemeClr val="dk1"/>
                </a:solidFill>
              </a:rPr>
              <a:t>Quando i triangoli sono tutti colorati, li assembliamo e costruiamo la nostra girandola. Appendiamo lo strumento alla parete…                                                           Approfittando della pausa pranzo, l’insegnante nasconde un pacchetto (ben visibile) nella casetta di Emilio che con una lettera sollecita la formulazione di ipotesi rispetto al contenuto e all’utilizzo dello stesso.                  </a:t>
            </a:r>
            <a:r>
              <a:rPr lang="it-IT" sz="1200" dirty="0" smtClean="0">
                <a:solidFill>
                  <a:schemeClr val="dk1"/>
                </a:solidFill>
              </a:rPr>
              <a:t>                                                           L’insegnante </a:t>
            </a:r>
            <a:r>
              <a:rPr lang="it-IT" sz="1200" dirty="0">
                <a:solidFill>
                  <a:schemeClr val="dk1"/>
                </a:solidFill>
              </a:rPr>
              <a:t>invita al confronto per arrivare ad una condivisione: il gioco delle presenze. </a:t>
            </a:r>
          </a:p>
          <a:p>
            <a:pPr marL="0" lvl="0" indent="0">
              <a:buNone/>
            </a:pPr>
            <a:endParaRPr lang="it-IT" sz="1200" dirty="0" smtClean="0">
              <a:solidFill>
                <a:schemeClr val="dk1"/>
              </a:solidFill>
            </a:endParaRPr>
          </a:p>
          <a:p>
            <a:pPr marL="0" lvl="0" indent="0">
              <a:buNone/>
            </a:pPr>
            <a:r>
              <a:rPr lang="it-IT" sz="1200" dirty="0" smtClean="0">
                <a:solidFill>
                  <a:schemeClr val="dk1"/>
                </a:solidFill>
              </a:rPr>
              <a:t>Da </a:t>
            </a:r>
            <a:r>
              <a:rPr lang="it-IT" sz="1200" dirty="0">
                <a:solidFill>
                  <a:schemeClr val="dk1"/>
                </a:solidFill>
              </a:rPr>
              <a:t>cosa iniziare? </a:t>
            </a:r>
          </a:p>
          <a:p>
            <a:pPr marL="0" lvl="0" indent="0">
              <a:buNone/>
            </a:pPr>
            <a:r>
              <a:rPr lang="it-IT" sz="1200" dirty="0" err="1">
                <a:solidFill>
                  <a:schemeClr val="dk1"/>
                </a:solidFill>
              </a:rPr>
              <a:t>Hafsa</a:t>
            </a:r>
            <a:r>
              <a:rPr lang="it-IT" sz="1200" dirty="0">
                <a:solidFill>
                  <a:schemeClr val="dk1"/>
                </a:solidFill>
              </a:rPr>
              <a:t> sostiene si debba partire da giorno viola, Gabriele dal giorno giallo.                                           </a:t>
            </a:r>
          </a:p>
          <a:p>
            <a:pPr marL="0" lvl="0" indent="0">
              <a:buNone/>
            </a:pPr>
            <a:endParaRPr lang="it-IT" sz="1200" dirty="0">
              <a:solidFill>
                <a:schemeClr val="dk1"/>
              </a:solidFill>
            </a:endParaRPr>
          </a:p>
          <a:p>
            <a:pPr marL="0" lvl="0" indent="0">
              <a:buNone/>
            </a:pPr>
            <a:r>
              <a:rPr lang="it-IT" sz="1200" dirty="0" smtClean="0">
                <a:solidFill>
                  <a:schemeClr val="dk1"/>
                </a:solidFill>
              </a:rPr>
              <a:t>Ognuno </a:t>
            </a:r>
            <a:r>
              <a:rPr lang="it-IT" sz="1200" dirty="0">
                <a:solidFill>
                  <a:schemeClr val="dk1"/>
                </a:solidFill>
              </a:rPr>
              <a:t>in base alla propria idea, si schiera da una parte o dall’altra. Si vengono così a formare due squadre, la prima decisamente più numerosa della seconda. Le squadre si dispongono in riga, una di fronte all’altra. I due protagonisti devono motivare il perché delle loro stesse affermazioni cercando di convincere i bambini dell’altra squadra.</a:t>
            </a:r>
          </a:p>
          <a:p>
            <a:pPr marL="0" lvl="0" indent="0">
              <a:buNone/>
            </a:pPr>
            <a:endParaRPr lang="it-IT" sz="1200" dirty="0">
              <a:solidFill>
                <a:schemeClr val="dk1"/>
              </a:solidFill>
            </a:endParaRPr>
          </a:p>
          <a:p>
            <a:pPr marL="0" lvl="0" indent="0">
              <a:buNone/>
            </a:pPr>
            <a:r>
              <a:rPr lang="it-IT" sz="1200" dirty="0">
                <a:solidFill>
                  <a:schemeClr val="dk1"/>
                </a:solidFill>
              </a:rPr>
              <a:t>Gabriele “Giallo perché mi piace il colore giallo”.</a:t>
            </a:r>
          </a:p>
          <a:p>
            <a:pPr marL="0" lvl="0" indent="0">
              <a:buNone/>
            </a:pPr>
            <a:endParaRPr lang="it-IT" sz="1200" dirty="0">
              <a:solidFill>
                <a:schemeClr val="dk1"/>
              </a:solidFill>
            </a:endParaRPr>
          </a:p>
          <a:p>
            <a:pPr marL="0" lvl="0" indent="0">
              <a:buNone/>
            </a:pPr>
            <a:r>
              <a:rPr lang="it-IT" sz="1200" dirty="0" err="1">
                <a:solidFill>
                  <a:schemeClr val="dk1"/>
                </a:solidFill>
              </a:rPr>
              <a:t>Hafsa</a:t>
            </a:r>
            <a:r>
              <a:rPr lang="it-IT" sz="1200" dirty="0">
                <a:solidFill>
                  <a:schemeClr val="dk1"/>
                </a:solidFill>
              </a:rPr>
              <a:t>  “Viola perché abbiamo portato a scuola il bavaglino e il bavaglino si porta a scuola il giorno viola”</a:t>
            </a:r>
          </a:p>
          <a:p>
            <a:pPr marL="0" lvl="0" indent="0">
              <a:buNone/>
            </a:pPr>
            <a:endParaRPr lang="it-IT" sz="1200" dirty="0">
              <a:solidFill>
                <a:schemeClr val="dk1"/>
              </a:solidFill>
            </a:endParaRPr>
          </a:p>
          <a:p>
            <a:pPr marL="0" lvl="0" indent="0">
              <a:buNone/>
            </a:pPr>
            <a:r>
              <a:rPr lang="it-IT" sz="1200" dirty="0">
                <a:solidFill>
                  <a:schemeClr val="dk1"/>
                </a:solidFill>
              </a:rPr>
              <a:t>L’opinione (tesi) di Gabriele “perché mi piace il colore giallo” non è sostenuta da un ragionamento logico a sostegno della tesi stessa per cui non riesce a convincere i bambini dell’altra squadra.</a:t>
            </a:r>
          </a:p>
          <a:p>
            <a:pPr marL="0" lvl="0" indent="0">
              <a:buNone/>
            </a:pPr>
            <a:endParaRPr lang="it-IT" sz="1200" dirty="0">
              <a:solidFill>
                <a:schemeClr val="dk1"/>
              </a:solidFill>
            </a:endParaRPr>
          </a:p>
          <a:p>
            <a:pPr marL="0" lvl="0" indent="0">
              <a:buNone/>
            </a:pPr>
            <a:r>
              <a:rPr lang="it-IT" sz="1200" dirty="0" err="1">
                <a:solidFill>
                  <a:schemeClr val="dk1"/>
                </a:solidFill>
              </a:rPr>
              <a:t>Hafsa</a:t>
            </a:r>
            <a:r>
              <a:rPr lang="it-IT" sz="1200" dirty="0">
                <a:solidFill>
                  <a:schemeClr val="dk1"/>
                </a:solidFill>
              </a:rPr>
              <a:t> sostiene la propria opinione (tesi) attraverso un ragionamento logico e riesce a dissuadere e a convincere i compagni dell’altra squadra ancorati alla soggettività. </a:t>
            </a:r>
            <a:endParaRPr sz="1200" dirty="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20"/>
          <p:cNvSpPr txBox="1">
            <a:spLocks noGrp="1"/>
          </p:cNvSpPr>
          <p:nvPr>
            <p:ph type="body" idx="1"/>
          </p:nvPr>
        </p:nvSpPr>
        <p:spPr>
          <a:xfrm>
            <a:off x="311700" y="297712"/>
            <a:ext cx="8520600" cy="4456163"/>
          </a:xfrm>
          <a:prstGeom prst="rect">
            <a:avLst/>
          </a:prstGeom>
        </p:spPr>
        <p:txBody>
          <a:bodyPr spcFirstLastPara="1" wrap="square" lIns="91425" tIns="91425" rIns="91425" bIns="91425" anchor="t" anchorCtr="0">
            <a:noAutofit/>
          </a:bodyPr>
          <a:lstStyle/>
          <a:p>
            <a:pPr marL="0" lvl="0" indent="0">
              <a:spcAft>
                <a:spcPts val="1600"/>
              </a:spcAft>
              <a:buNone/>
            </a:pPr>
            <a:r>
              <a:rPr lang="it-IT" sz="1600" dirty="0">
                <a:solidFill>
                  <a:schemeClr val="dk1"/>
                </a:solidFill>
                <a:latin typeface="+mj-lt"/>
                <a:ea typeface="Times New Roman"/>
                <a:cs typeface="Times New Roman"/>
                <a:sym typeface="Times New Roman"/>
              </a:rPr>
              <a:t>Il giorno dopo...</a:t>
            </a:r>
          </a:p>
          <a:p>
            <a:pPr marL="0" lvl="0" indent="0">
              <a:spcAft>
                <a:spcPts val="1600"/>
              </a:spcAft>
              <a:buNone/>
            </a:pPr>
            <a:r>
              <a:rPr lang="it-IT" sz="1600" dirty="0" smtClean="0">
                <a:solidFill>
                  <a:schemeClr val="dk1"/>
                </a:solidFill>
                <a:latin typeface="+mj-lt"/>
                <a:ea typeface="Times New Roman"/>
                <a:cs typeface="Times New Roman"/>
                <a:sym typeface="Times New Roman"/>
              </a:rPr>
              <a:t>2° LETTERA </a:t>
            </a:r>
            <a:r>
              <a:rPr lang="it-IT" sz="1600" dirty="0">
                <a:solidFill>
                  <a:schemeClr val="dk1"/>
                </a:solidFill>
                <a:latin typeface="+mj-lt"/>
                <a:ea typeface="Times New Roman"/>
                <a:cs typeface="Times New Roman"/>
                <a:sym typeface="Times New Roman"/>
              </a:rPr>
              <a:t>DI EMILIO</a:t>
            </a:r>
          </a:p>
          <a:p>
            <a:pPr marL="0" lvl="0" indent="0">
              <a:spcAft>
                <a:spcPts val="1600"/>
              </a:spcAft>
              <a:buNone/>
            </a:pPr>
            <a:r>
              <a:rPr lang="it-IT" sz="1600" dirty="0">
                <a:solidFill>
                  <a:schemeClr val="dk1"/>
                </a:solidFill>
                <a:latin typeface="+mj-lt"/>
                <a:ea typeface="Times New Roman"/>
                <a:cs typeface="Times New Roman"/>
                <a:sym typeface="Times New Roman"/>
              </a:rPr>
              <a:t>Nella lettera Emilio ci chiede se siamo arrivati ad una soluzione e ci invita ad utilizzare lo strumento ogni giorno perché potrà esserci di molto aiuto nel nostro lavoro.                                                               Aggiunge che desidera, non appena saremo pronti, ricevere una lettera per spiegargli tutto quello che abbiamo scoperto.</a:t>
            </a:r>
          </a:p>
          <a:p>
            <a:pPr marL="0" lvl="0" indent="0" algn="l" rtl="0">
              <a:spcBef>
                <a:spcPts val="0"/>
              </a:spcBef>
              <a:spcAft>
                <a:spcPts val="1600"/>
              </a:spcAft>
              <a:buNone/>
            </a:pPr>
            <a:endParaRPr sz="11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168325" y="327299"/>
            <a:ext cx="8520600" cy="4723165"/>
          </a:xfrm>
          <a:prstGeom prst="rect">
            <a:avLst/>
          </a:prstGeom>
        </p:spPr>
        <p:txBody>
          <a:bodyPr spcFirstLastPara="1" wrap="square" lIns="91425" tIns="91425" rIns="91425" bIns="91425" anchor="t" anchorCtr="0">
            <a:noAutofit/>
          </a:bodyPr>
          <a:lstStyle/>
          <a:p>
            <a:pPr lvl="0"/>
            <a:r>
              <a:rPr lang="it-IT" dirty="0"/>
              <a:t>Da settembre ad aprile…</a:t>
            </a:r>
            <a:br>
              <a:rPr lang="it-IT" dirty="0"/>
            </a:br>
            <a:r>
              <a:rPr lang="it-IT" dirty="0" smtClean="0"/>
              <a:t/>
            </a:r>
            <a:br>
              <a:rPr lang="it-IT" dirty="0" smtClean="0"/>
            </a:br>
            <a:r>
              <a:rPr lang="it-IT" dirty="0" smtClean="0"/>
              <a:t>Vengono </a:t>
            </a:r>
            <a:r>
              <a:rPr lang="it-IT" dirty="0"/>
              <a:t>create situazioni che possano fornire ai bambini degli stimoli, affinché si rendano conto, attraverso l’utilizzo, senza enunciarne le funzioni, dell’utilità dello strumento che sperimentano ogni giorno per segnare le presenze, completare il calendario e risolvere situazioni problematiche…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22"/>
          <p:cNvSpPr txBox="1">
            <a:spLocks noGrp="1"/>
          </p:cNvSpPr>
          <p:nvPr>
            <p:ph type="body" idx="1"/>
          </p:nvPr>
        </p:nvSpPr>
        <p:spPr>
          <a:xfrm>
            <a:off x="311700" y="297712"/>
            <a:ext cx="8715342" cy="4710223"/>
          </a:xfrm>
          <a:prstGeom prst="rect">
            <a:avLst/>
          </a:prstGeom>
        </p:spPr>
        <p:txBody>
          <a:bodyPr spcFirstLastPara="1" wrap="square" lIns="91425" tIns="91425" rIns="91425" bIns="91425" anchor="t" anchorCtr="0">
            <a:noAutofit/>
          </a:bodyPr>
          <a:lstStyle/>
          <a:p>
            <a:pPr marL="0" lvl="0" indent="0">
              <a:spcBef>
                <a:spcPts val="1600"/>
              </a:spcBef>
              <a:spcAft>
                <a:spcPts val="1600"/>
              </a:spcAft>
              <a:buNone/>
            </a:pPr>
            <a:r>
              <a:rPr lang="it-IT" u="sng" dirty="0" smtClean="0"/>
              <a:t>APRILE</a:t>
            </a:r>
            <a:r>
              <a:rPr lang="it-IT" dirty="0" smtClean="0"/>
              <a:t>                                                                                                                    Una mattina </a:t>
            </a:r>
            <a:r>
              <a:rPr lang="it-IT" dirty="0"/>
              <a:t>facciamo trovare nella casetta di Emilio la lettera che il nostro amico ci aveva mandato a </a:t>
            </a:r>
            <a:r>
              <a:rPr lang="it-IT" dirty="0" smtClean="0"/>
              <a:t>settembre.</a:t>
            </a:r>
          </a:p>
          <a:p>
            <a:pPr marL="0" lvl="0" indent="0">
              <a:spcBef>
                <a:spcPts val="1600"/>
              </a:spcBef>
              <a:spcAft>
                <a:spcPts val="1600"/>
              </a:spcAft>
              <a:buNone/>
            </a:pPr>
            <a:endParaRPr dirty="0"/>
          </a:p>
        </p:txBody>
      </p:sp>
      <p:pic>
        <p:nvPicPr>
          <p:cNvPr id="7" name="Immagine 6" descr="C:\Users\laguna\Downloads\IMG_20190415_101328 (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9552" y="1817051"/>
            <a:ext cx="4465675" cy="301012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1500</Words>
  <Application>Microsoft Office PowerPoint</Application>
  <PresentationFormat>Presentazione su schermo (16:9)</PresentationFormat>
  <Paragraphs>81</Paragraphs>
  <Slides>19</Slides>
  <Notes>17</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Simple Light</vt:lpstr>
      <vt:lpstr>Presentazione standard di PowerPoint</vt:lpstr>
      <vt:lpstr>Presentazione standard di PowerPoint</vt:lpstr>
      <vt:lpstr>Presentazione standard di PowerPoint</vt:lpstr>
      <vt:lpstr>Le ipotesi sono molteplici: un sole, le montagne con la palla di neve, un fiore, una giostra, tanti folletti, una pista, lo spazio infinito, una galassia, un’elica, una girandola…                                                                     Il giorno dopo posizioniamo sul pavimento i 7 triangoli con al centro il cerchio. Ricordiamo ai bambini le loro concezioni rispetto all’oggetto misterioso e mettiamo ai voti. La maggioranza opta di denominare l’oggetto, girandola.                                                              Riflettiamo sul fatto che è formata da 7 triangoli e chiediamo se rievoca in loro un ricordo.                                                           INIZIA LA DISCUSSIONE… </vt:lpstr>
      <vt:lpstr>Presentazione standard di PowerPoint</vt:lpstr>
      <vt:lpstr>Presentazione standard di PowerPoint</vt:lpstr>
      <vt:lpstr>Presentazione standard di PowerPoint</vt:lpstr>
      <vt:lpstr>Da settembre ad aprile…  Vengono create situazioni che possano fornire ai bambini degli stimoli, affinché si rendano conto, attraverso l’utilizzo, senza enunciarne le funzioni, dell’utilità dello strumento che sperimentano ogni giorno per segnare le presenze, completare il calendario e risolvere situazioni problematiche… </vt:lpstr>
      <vt:lpstr>Presentazione standard di PowerPoint</vt:lpstr>
      <vt:lpstr>Chiediamo cosa fare per recuperare l’avvenimento. I bambini sostengono di dover andare a prendere il calendario “vecchio”. </vt:lpstr>
      <vt:lpstr>Presentazione standard di PowerPoint</vt:lpstr>
      <vt:lpstr>Presentazione standard di PowerPoint</vt:lpstr>
      <vt:lpstr>Presentazione standard di PowerPoint</vt:lpstr>
      <vt:lpstr>Consegna: “Scrivo una lettera a Emilio per spiegargli che cos’è lo strumento che ci ha mandato, come è fatto e a che cosa serve” (lavoro individuale) </vt:lpstr>
      <vt:lpstr>Presentazione standard di PowerPoint</vt:lpstr>
      <vt:lpstr>Le insegnanti Le insegnanti procedono a leggere uno ad uno i testi prodotti raggruppando tutte le informazioni raccolte rispetto ai criteri individuati (cos’è, com’è fatto, a cosa serve).  Le insegnanti con i bambini Riorganizzato il materiale, si sottopone alla riflessione del gruppo con l’obiettivo di strutturare un testo unico: Scelta delle informazioni  Integrazione delle informazioni Ricostruzione della frase dal punto di vista linguistico </vt:lpstr>
      <vt:lpstr>Lettera ad Emilio Ciao Emilio, come stai? Noi tutto bene. Ti vogliamo parlare dello strumento che ci hai mandato…                                                             È il gioco della girandola della settimana.                                                                              Ti raccontiamo come è fatta. Ha un cerchio in mezzo e sette triangoli intorno perché una settimana è formata da sette giorni.  I giorni girano e non si fermano mai. I triangoli sono colorati: viola, giallo, azzurro, rosso, verde, arancione e rosa. Sono i colori in sequenza del giro della settimana. Su ogni triangolo c’è scritto il nome del giorno: lunedì, martedì, mercoledì, giovedì, venerdì, sabato, domenica. Sui triangoli ci sono gli attacchini ma su sabato e domenica no perché sono giorni di festa.                                                  Adesso ti vogliamo raccontare a che cosa serve.  Facciamo il gioco delle presenze: sul triangolo del giorno di oggi si attaccano i cartellini dei bambini presenti così capisci chi è presente e quanti bambini sono assenti.                                                Ogni giorno tocca a un bambino, a turno, fare il gioco delle presenze: chiama i bambini che sono presenti a scuola che vanno ad attaccare il cartellino sul giorno di oggi.  Ci sei anche tu, Emilio, quando facciamo questo gioco. Ti teniamo fra le braccia, ti facciamo passare tra le braccia di tutti e ti salutiamo.                                                                                              Serve per capire che giorno è e il suo colore. Serve per leggere il nome del giorno. Ci aiuta a riconoscere la scritta del nome del giorno quando dobbiamo compilare il calendario. Ci fa capire quando ci sono i giorni di festa.                                                    Ci aiuta a fare il gioco di “Oggi è, Ieri era, Domani sarà” perché ci fa capire quale giorno era ieri e quale giorno sarà domani.                                     Ci fa capire che i giorni sono tutti collegati, uno vicino all’altro, quando finisce una settimana ne inizia un’altra.                                                                                         Se la maestra ci fa delle domande possiamo usare la girandola per trovare la soluzione:                                                                                                  - Andare indietro fino ad arrivare a che giorno era…                                                                                                                        – Andare avanti per arrivare ai giorni che dovranno ancora venire…                                                                                                 -  Scoprire che numero sarà un giorno più avanti… “Parti dal giorno di oggi, conti fino al giorno che vuoi scoprire e scopri che numero è”.                                                                                                                                                                                   – Scoprire quando ci sarà un avvenimento… “Conti dal giorno di oggi fino ad arrivare a un altro giorno e scopri quanti giorni mancano ad un avvenimento”. Ciao Emilio, grazie per tutti i regali. Con affetto i bambini della scuola dell’infanzia di Campo Ligure </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Traccia  Condividere esperienze scolastiche e lavori di gruppo con coetanei di altre realtà scolastiche.</dc:title>
  <dc:creator>Ivana Ottonello</dc:creator>
  <cp:lastModifiedBy>Ivana Ottonello</cp:lastModifiedBy>
  <cp:revision>25</cp:revision>
  <dcterms:modified xsi:type="dcterms:W3CDTF">2020-02-03T13:32:26Z</dcterms:modified>
</cp:coreProperties>
</file>