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70" r:id="rId8"/>
    <p:sldId id="272" r:id="rId9"/>
    <p:sldId id="273" r:id="rId10"/>
    <p:sldId id="271" r:id="rId11"/>
    <p:sldId id="269" r:id="rId12"/>
    <p:sldId id="263" r:id="rId13"/>
    <p:sldId id="264" r:id="rId14"/>
    <p:sldId id="265" r:id="rId15"/>
    <p:sldId id="266" r:id="rId16"/>
    <p:sldId id="274" r:id="rId17"/>
    <p:sldId id="267" r:id="rId18"/>
    <p:sldId id="275" r:id="rId19"/>
    <p:sldId id="276" r:id="rId20"/>
    <p:sldId id="277" r:id="rId21"/>
    <p:sldId id="261" r:id="rId22"/>
    <p:sldId id="262" r:id="rId23"/>
  </p:sldIdLst>
  <p:sldSz cx="9144000" cy="6858000" type="screen4x3"/>
  <p:notesSz cx="6858000" cy="9947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5D3916-EA02-4149-A23B-8F1BC44B58E5}" type="datetimeFigureOut">
              <a:rPr lang="it-IT" smtClean="0"/>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404131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5D3916-EA02-4149-A23B-8F1BC44B58E5}" type="datetimeFigureOut">
              <a:rPr lang="it-IT" smtClean="0"/>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150117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5D3916-EA02-4149-A23B-8F1BC44B58E5}" type="datetimeFigureOut">
              <a:rPr lang="it-IT" smtClean="0"/>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18412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5D3916-EA02-4149-A23B-8F1BC44B58E5}" type="datetimeFigureOut">
              <a:rPr lang="it-IT" smtClean="0"/>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209072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25D3916-EA02-4149-A23B-8F1BC44B58E5}" type="datetimeFigureOut">
              <a:rPr lang="it-IT" smtClean="0"/>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33862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5D3916-EA02-4149-A23B-8F1BC44B58E5}" type="datetimeFigureOut">
              <a:rPr lang="it-IT" smtClean="0"/>
              <a:t>24/11/2016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346891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5D3916-EA02-4149-A23B-8F1BC44B58E5}" type="datetimeFigureOut">
              <a:rPr lang="it-IT" smtClean="0"/>
              <a:t>24/11/2016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103639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5D3916-EA02-4149-A23B-8F1BC44B58E5}" type="datetimeFigureOut">
              <a:rPr lang="it-IT" smtClean="0"/>
              <a:t>24/11/2016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71621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5D3916-EA02-4149-A23B-8F1BC44B58E5}" type="datetimeFigureOut">
              <a:rPr lang="it-IT" smtClean="0"/>
              <a:t>24/11/2016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328834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5D3916-EA02-4149-A23B-8F1BC44B58E5}" type="datetimeFigureOut">
              <a:rPr lang="it-IT" smtClean="0"/>
              <a:t>24/11/2016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295745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5D3916-EA02-4149-A23B-8F1BC44B58E5}" type="datetimeFigureOut">
              <a:rPr lang="it-IT" smtClean="0"/>
              <a:t>24/11/2016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C63F6F-FD84-4D73-9A33-FE0309B4D5BE}" type="slidenum">
              <a:rPr lang="it-IT" smtClean="0"/>
              <a:t>‹N›</a:t>
            </a:fld>
            <a:endParaRPr lang="it-IT"/>
          </a:p>
        </p:txBody>
      </p:sp>
    </p:spTree>
    <p:extLst>
      <p:ext uri="{BB962C8B-B14F-4D97-AF65-F5344CB8AC3E}">
        <p14:creationId xmlns:p14="http://schemas.microsoft.com/office/powerpoint/2010/main" val="78398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D3916-EA02-4149-A23B-8F1BC44B58E5}" type="datetimeFigureOut">
              <a:rPr lang="it-IT" smtClean="0"/>
              <a:t>24/11/2016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F6F-FD84-4D73-9A33-FE0309B4D5BE}" type="slidenum">
              <a:rPr lang="it-IT" smtClean="0"/>
              <a:t>‹N›</a:t>
            </a:fld>
            <a:endParaRPr lang="it-IT"/>
          </a:p>
        </p:txBody>
      </p:sp>
    </p:spTree>
    <p:extLst>
      <p:ext uri="{BB962C8B-B14F-4D97-AF65-F5344CB8AC3E}">
        <p14:creationId xmlns:p14="http://schemas.microsoft.com/office/powerpoint/2010/main" val="18068697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55576" y="836712"/>
            <a:ext cx="7416824"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dirty="0">
              <a:solidFill>
                <a:schemeClr val="tx1"/>
              </a:solidFill>
            </a:endParaRPr>
          </a:p>
          <a:p>
            <a:pPr algn="ctr"/>
            <a:r>
              <a:rPr lang="it-IT" sz="3600" dirty="0" smtClean="0">
                <a:solidFill>
                  <a:schemeClr val="tx1"/>
                </a:solidFill>
              </a:rPr>
              <a:t>Costruzione e condivisione del </a:t>
            </a:r>
          </a:p>
          <a:p>
            <a:pPr algn="ctr"/>
            <a:endParaRPr lang="it-IT" sz="3600" dirty="0" smtClean="0">
              <a:solidFill>
                <a:schemeClr val="tx1"/>
              </a:solidFill>
            </a:endParaRPr>
          </a:p>
          <a:p>
            <a:pPr algn="ctr"/>
            <a:r>
              <a:rPr lang="it-IT" sz="3600" dirty="0" smtClean="0">
                <a:solidFill>
                  <a:schemeClr val="bg2">
                    <a:lumMod val="75000"/>
                  </a:schemeClr>
                </a:solidFill>
              </a:rPr>
              <a:t>CURRICOLO </a:t>
            </a:r>
          </a:p>
          <a:p>
            <a:pPr algn="ctr"/>
            <a:endParaRPr lang="it-IT" sz="3600" dirty="0" smtClean="0">
              <a:solidFill>
                <a:schemeClr val="tx1"/>
              </a:solidFill>
            </a:endParaRPr>
          </a:p>
          <a:p>
            <a:pPr algn="ctr"/>
            <a:r>
              <a:rPr lang="it-IT" sz="3600" dirty="0" smtClean="0">
                <a:solidFill>
                  <a:schemeClr val="tx1"/>
                </a:solidFill>
              </a:rPr>
              <a:t>per offrire </a:t>
            </a:r>
          </a:p>
          <a:p>
            <a:pPr algn="ctr"/>
            <a:r>
              <a:rPr lang="it-IT" sz="3600" dirty="0" smtClean="0">
                <a:solidFill>
                  <a:schemeClr val="bg2">
                    <a:lumMod val="75000"/>
                  </a:schemeClr>
                </a:solidFill>
              </a:rPr>
              <a:t>PARI OPPORTUNITA’ FORMATIVE </a:t>
            </a:r>
          </a:p>
          <a:p>
            <a:pPr algn="ctr"/>
            <a:r>
              <a:rPr lang="it-IT" sz="3600" dirty="0" smtClean="0">
                <a:solidFill>
                  <a:schemeClr val="tx1"/>
                </a:solidFill>
              </a:rPr>
              <a:t>agli alunni delle </a:t>
            </a:r>
            <a:r>
              <a:rPr lang="it-IT" sz="3600" dirty="0" smtClean="0">
                <a:solidFill>
                  <a:schemeClr val="bg2">
                    <a:lumMod val="75000"/>
                  </a:schemeClr>
                </a:solidFill>
              </a:rPr>
              <a:t>PLURICLASSI</a:t>
            </a:r>
            <a:endParaRPr lang="it-IT" sz="3600" dirty="0">
              <a:solidFill>
                <a:schemeClr val="bg2">
                  <a:lumMod val="75000"/>
                </a:schemeClr>
              </a:solidFill>
            </a:endParaRPr>
          </a:p>
        </p:txBody>
      </p:sp>
      <p:sp>
        <p:nvSpPr>
          <p:cNvPr id="2" name="Rettangolo 1"/>
          <p:cNvSpPr/>
          <p:nvPr/>
        </p:nvSpPr>
        <p:spPr>
          <a:xfrm>
            <a:off x="734407" y="6237312"/>
            <a:ext cx="24482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26 novembre 2016 - Sassello</a:t>
            </a:r>
            <a:endParaRPr lang="it-IT" sz="1400" dirty="0"/>
          </a:p>
        </p:txBody>
      </p:sp>
    </p:spTree>
    <p:extLst>
      <p:ext uri="{BB962C8B-B14F-4D97-AF65-F5344CB8AC3E}">
        <p14:creationId xmlns:p14="http://schemas.microsoft.com/office/powerpoint/2010/main" val="3845445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ttangolo 2"/>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3200" dirty="0" smtClean="0">
                <a:solidFill>
                  <a:schemeClr val="bg2">
                    <a:lumMod val="75000"/>
                  </a:schemeClr>
                </a:solidFill>
              </a:rPr>
              <a:t>E’ </a:t>
            </a:r>
            <a:r>
              <a:rPr lang="it-IT" sz="3200" dirty="0" smtClean="0">
                <a:solidFill>
                  <a:schemeClr val="bg2">
                    <a:lumMod val="75000"/>
                  </a:schemeClr>
                </a:solidFill>
              </a:rPr>
              <a:t>importante l’articolazione</a:t>
            </a:r>
          </a:p>
          <a:p>
            <a:endParaRPr lang="it-IT" sz="3200" dirty="0">
              <a:solidFill>
                <a:schemeClr val="bg2">
                  <a:lumMod val="75000"/>
                </a:schemeClr>
              </a:solidFill>
            </a:endParaRPr>
          </a:p>
          <a:p>
            <a:r>
              <a:rPr lang="it-IT" sz="3200" dirty="0" smtClean="0">
                <a:solidFill>
                  <a:schemeClr val="bg2">
                    <a:lumMod val="75000"/>
                  </a:schemeClr>
                </a:solidFill>
              </a:rPr>
              <a:t>- Il curricolo di ogni disciplina, a partire dai nuclei fondanti, viene articolata in parti, tra loro in relazione, come viene evidenziato nella mappa di partenza</a:t>
            </a:r>
          </a:p>
          <a:p>
            <a:endParaRPr lang="it-IT" sz="3200" dirty="0">
              <a:solidFill>
                <a:schemeClr val="bg2">
                  <a:lumMod val="75000"/>
                </a:schemeClr>
              </a:solidFill>
            </a:endParaRPr>
          </a:p>
          <a:p>
            <a:r>
              <a:rPr lang="it-IT" sz="3200" dirty="0" smtClean="0">
                <a:solidFill>
                  <a:schemeClr val="bg2">
                    <a:lumMod val="75000"/>
                  </a:schemeClr>
                </a:solidFill>
              </a:rPr>
              <a:t>Può essere articolato per classi, da intendersi come livelli</a:t>
            </a:r>
            <a:endParaRPr lang="it-IT" sz="3200" dirty="0" smtClean="0">
              <a:solidFill>
                <a:schemeClr val="bg2">
                  <a:lumMod val="75000"/>
                </a:schemeClr>
              </a:solidFill>
            </a:endParaRPr>
          </a:p>
          <a:p>
            <a:endParaRPr lang="it-IT" sz="3200" dirty="0" smtClean="0">
              <a:solidFill>
                <a:schemeClr val="bg2">
                  <a:lumMod val="75000"/>
                </a:schemeClr>
              </a:solidFill>
            </a:endParaRPr>
          </a:p>
          <a:p>
            <a:endParaRPr lang="it-IT" sz="3200" dirty="0">
              <a:solidFill>
                <a:schemeClr val="bg2">
                  <a:lumMod val="75000"/>
                </a:schemeClr>
              </a:solidFill>
            </a:endParaRPr>
          </a:p>
        </p:txBody>
      </p:sp>
    </p:spTree>
    <p:extLst>
      <p:ext uri="{BB962C8B-B14F-4D97-AF65-F5344CB8AC3E}">
        <p14:creationId xmlns:p14="http://schemas.microsoft.com/office/powerpoint/2010/main" val="1084005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75393"/>
            <a:ext cx="7431732" cy="5453932"/>
          </a:xfrm>
          <a:prstGeom prst="rect">
            <a:avLst/>
          </a:prstGeom>
        </p:spPr>
      </p:pic>
    </p:spTree>
    <p:extLst>
      <p:ext uri="{BB962C8B-B14F-4D97-AF65-F5344CB8AC3E}">
        <p14:creationId xmlns:p14="http://schemas.microsoft.com/office/powerpoint/2010/main" val="282521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5405"/>
            <a:ext cx="9144000" cy="5567190"/>
          </a:xfrm>
          <a:prstGeom prst="rect">
            <a:avLst/>
          </a:prstGeom>
        </p:spPr>
      </p:pic>
    </p:spTree>
    <p:extLst>
      <p:ext uri="{BB962C8B-B14F-4D97-AF65-F5344CB8AC3E}">
        <p14:creationId xmlns:p14="http://schemas.microsoft.com/office/powerpoint/2010/main" val="209469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 y="609600"/>
            <a:ext cx="8582025" cy="5638800"/>
          </a:xfrm>
          <a:prstGeom prst="rect">
            <a:avLst/>
          </a:prstGeom>
        </p:spPr>
      </p:pic>
    </p:spTree>
    <p:extLst>
      <p:ext uri="{BB962C8B-B14F-4D97-AF65-F5344CB8AC3E}">
        <p14:creationId xmlns:p14="http://schemas.microsoft.com/office/powerpoint/2010/main" val="397518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04837"/>
            <a:ext cx="8610600" cy="5648325"/>
          </a:xfrm>
          <a:prstGeom prst="rect">
            <a:avLst/>
          </a:prstGeom>
        </p:spPr>
      </p:pic>
    </p:spTree>
    <p:extLst>
      <p:ext uri="{BB962C8B-B14F-4D97-AF65-F5344CB8AC3E}">
        <p14:creationId xmlns:p14="http://schemas.microsoft.com/office/powerpoint/2010/main" val="3406175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ttangolo 2"/>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3200" dirty="0" smtClean="0">
                <a:solidFill>
                  <a:schemeClr val="bg2">
                    <a:lumMod val="75000"/>
                  </a:schemeClr>
                </a:solidFill>
              </a:rPr>
              <a:t>Dal curricolo alle </a:t>
            </a:r>
            <a:r>
              <a:rPr lang="it-IT" sz="3200" dirty="0" err="1" smtClean="0">
                <a:solidFill>
                  <a:schemeClr val="bg2">
                    <a:lumMod val="75000"/>
                  </a:schemeClr>
                </a:solidFill>
              </a:rPr>
              <a:t>Uda</a:t>
            </a:r>
            <a:endParaRPr lang="it-IT" sz="3200" dirty="0" smtClean="0">
              <a:solidFill>
                <a:schemeClr val="bg2">
                  <a:lumMod val="75000"/>
                </a:schemeClr>
              </a:solidFill>
            </a:endParaRPr>
          </a:p>
          <a:p>
            <a:endParaRPr lang="it-IT" sz="3200" dirty="0">
              <a:solidFill>
                <a:schemeClr val="bg2">
                  <a:lumMod val="75000"/>
                </a:schemeClr>
              </a:solidFill>
            </a:endParaRPr>
          </a:p>
          <a:p>
            <a:r>
              <a:rPr lang="it-IT" sz="3200" dirty="0" smtClean="0">
                <a:solidFill>
                  <a:schemeClr val="bg2">
                    <a:lumMod val="75000"/>
                  </a:schemeClr>
                </a:solidFill>
              </a:rPr>
              <a:t>Nella pluriclasse</a:t>
            </a:r>
          </a:p>
          <a:p>
            <a:endParaRPr lang="it-IT" sz="3200" dirty="0">
              <a:solidFill>
                <a:schemeClr val="bg2">
                  <a:lumMod val="75000"/>
                </a:schemeClr>
              </a:solidFill>
            </a:endParaRPr>
          </a:p>
          <a:p>
            <a:pPr marL="457200" indent="-457200">
              <a:buFontTx/>
              <a:buChar char="-"/>
            </a:pPr>
            <a:r>
              <a:rPr lang="it-IT" sz="3200" dirty="0" smtClean="0">
                <a:solidFill>
                  <a:schemeClr val="bg2">
                    <a:lumMod val="75000"/>
                  </a:schemeClr>
                </a:solidFill>
              </a:rPr>
              <a:t>Lo sviluppo in tutte le classi della pluriclasse</a:t>
            </a:r>
          </a:p>
          <a:p>
            <a:pPr marL="457200" indent="-457200">
              <a:buFontTx/>
              <a:buChar char="-"/>
            </a:pPr>
            <a:r>
              <a:rPr lang="it-IT" sz="3200" dirty="0" smtClean="0">
                <a:solidFill>
                  <a:schemeClr val="bg2">
                    <a:lumMod val="75000"/>
                  </a:schemeClr>
                </a:solidFill>
              </a:rPr>
              <a:t>Per ogni classe: lo sviluppo per il periodo di durata dell’</a:t>
            </a:r>
            <a:r>
              <a:rPr lang="it-IT" sz="3200" dirty="0" err="1" smtClean="0">
                <a:solidFill>
                  <a:schemeClr val="bg2">
                    <a:lumMod val="75000"/>
                  </a:schemeClr>
                </a:solidFill>
              </a:rPr>
              <a:t>UdA</a:t>
            </a:r>
            <a:endParaRPr lang="it-IT" sz="3200" dirty="0" smtClean="0">
              <a:solidFill>
                <a:schemeClr val="bg2">
                  <a:lumMod val="75000"/>
                </a:schemeClr>
              </a:solidFill>
            </a:endParaRPr>
          </a:p>
          <a:p>
            <a:endParaRPr lang="it-IT" sz="3200" dirty="0">
              <a:solidFill>
                <a:schemeClr val="bg2">
                  <a:lumMod val="75000"/>
                </a:schemeClr>
              </a:solidFill>
            </a:endParaRPr>
          </a:p>
          <a:p>
            <a:endParaRPr lang="it-IT" sz="3200" dirty="0" smtClean="0">
              <a:solidFill>
                <a:schemeClr val="bg2">
                  <a:lumMod val="75000"/>
                </a:schemeClr>
              </a:solidFill>
            </a:endParaRPr>
          </a:p>
          <a:p>
            <a:endParaRPr lang="it-IT" sz="3200" dirty="0">
              <a:solidFill>
                <a:schemeClr val="bg2">
                  <a:lumMod val="75000"/>
                </a:schemeClr>
              </a:solidFill>
            </a:endParaRPr>
          </a:p>
        </p:txBody>
      </p:sp>
    </p:spTree>
    <p:extLst>
      <p:ext uri="{BB962C8B-B14F-4D97-AF65-F5344CB8AC3E}">
        <p14:creationId xmlns:p14="http://schemas.microsoft.com/office/powerpoint/2010/main" val="292670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801115" cy="3672408"/>
          </a:xfrm>
          <a:prstGeom prst="rect">
            <a:avLst/>
          </a:prstGeom>
        </p:spPr>
      </p:pic>
    </p:spTree>
    <p:extLst>
      <p:ext uri="{BB962C8B-B14F-4D97-AF65-F5344CB8AC3E}">
        <p14:creationId xmlns:p14="http://schemas.microsoft.com/office/powerpoint/2010/main" val="1155823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8639804" cy="3137892"/>
          </a:xfrm>
          <a:prstGeom prst="rect">
            <a:avLst/>
          </a:prstGeom>
        </p:spPr>
      </p:pic>
    </p:spTree>
    <p:extLst>
      <p:ext uri="{BB962C8B-B14F-4D97-AF65-F5344CB8AC3E}">
        <p14:creationId xmlns:p14="http://schemas.microsoft.com/office/powerpoint/2010/main" val="840453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ttangolo 2"/>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3200" dirty="0" smtClean="0">
                <a:solidFill>
                  <a:schemeClr val="bg2">
                    <a:lumMod val="75000"/>
                  </a:schemeClr>
                </a:solidFill>
              </a:rPr>
              <a:t>Strategia spesso utilizzata</a:t>
            </a:r>
          </a:p>
          <a:p>
            <a:endParaRPr lang="it-IT" sz="3200" dirty="0">
              <a:solidFill>
                <a:schemeClr val="bg2">
                  <a:lumMod val="75000"/>
                </a:schemeClr>
              </a:solidFill>
            </a:endParaRPr>
          </a:p>
          <a:p>
            <a:r>
              <a:rPr lang="it-IT" sz="3200" dirty="0" err="1" smtClean="0">
                <a:solidFill>
                  <a:schemeClr val="bg2">
                    <a:lumMod val="75000"/>
                  </a:schemeClr>
                </a:solidFill>
              </a:rPr>
              <a:t>Uda</a:t>
            </a:r>
            <a:r>
              <a:rPr lang="it-IT" sz="3200" dirty="0" smtClean="0">
                <a:solidFill>
                  <a:schemeClr val="bg2">
                    <a:lumMod val="75000"/>
                  </a:schemeClr>
                </a:solidFill>
              </a:rPr>
              <a:t> che parte da una </a:t>
            </a:r>
          </a:p>
          <a:p>
            <a:endParaRPr lang="it-IT" sz="3200" dirty="0" smtClean="0">
              <a:solidFill>
                <a:schemeClr val="bg2">
                  <a:lumMod val="75000"/>
                </a:schemeClr>
              </a:solidFill>
            </a:endParaRPr>
          </a:p>
          <a:p>
            <a:r>
              <a:rPr lang="it-IT" sz="3200" dirty="0" smtClean="0">
                <a:solidFill>
                  <a:schemeClr val="bg2">
                    <a:lumMod val="75000"/>
                  </a:schemeClr>
                </a:solidFill>
              </a:rPr>
              <a:t>- esperienza coinvolgente, significativa, operativa, attiva per l’alunno</a:t>
            </a:r>
          </a:p>
          <a:p>
            <a:endParaRPr lang="it-IT" sz="3200" dirty="0">
              <a:solidFill>
                <a:schemeClr val="bg2">
                  <a:lumMod val="75000"/>
                </a:schemeClr>
              </a:solidFill>
            </a:endParaRPr>
          </a:p>
          <a:p>
            <a:r>
              <a:rPr lang="it-IT" sz="3200" dirty="0" smtClean="0">
                <a:solidFill>
                  <a:schemeClr val="bg2">
                    <a:lumMod val="75000"/>
                  </a:schemeClr>
                </a:solidFill>
              </a:rPr>
              <a:t>- attraverso la quale si perseguono traguardi di livello diverso</a:t>
            </a:r>
            <a:endParaRPr lang="it-IT" sz="3200" dirty="0">
              <a:solidFill>
                <a:schemeClr val="bg2">
                  <a:lumMod val="75000"/>
                </a:schemeClr>
              </a:solidFill>
            </a:endParaRPr>
          </a:p>
          <a:p>
            <a:endParaRPr lang="it-IT" sz="3200" dirty="0" smtClean="0">
              <a:solidFill>
                <a:schemeClr val="bg2">
                  <a:lumMod val="75000"/>
                </a:schemeClr>
              </a:solidFill>
            </a:endParaRPr>
          </a:p>
          <a:p>
            <a:endParaRPr lang="it-IT" sz="3200" dirty="0">
              <a:solidFill>
                <a:schemeClr val="bg2">
                  <a:lumMod val="75000"/>
                </a:schemeClr>
              </a:solidFill>
            </a:endParaRPr>
          </a:p>
        </p:txBody>
      </p:sp>
    </p:spTree>
    <p:extLst>
      <p:ext uri="{BB962C8B-B14F-4D97-AF65-F5344CB8AC3E}">
        <p14:creationId xmlns:p14="http://schemas.microsoft.com/office/powerpoint/2010/main" val="281784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6" name="Immagine 5" descr="F:\foto a.s 2015 16\20160222_105951.jpg"/>
          <p:cNvPicPr/>
          <p:nvPr/>
        </p:nvPicPr>
        <p:blipFill>
          <a:blip r:embed="rId2" cstate="print"/>
          <a:srcRect/>
          <a:stretch>
            <a:fillRect/>
          </a:stretch>
        </p:blipFill>
        <p:spPr bwMode="auto">
          <a:xfrm>
            <a:off x="3851920" y="1193234"/>
            <a:ext cx="4986305" cy="3027854"/>
          </a:xfrm>
          <a:prstGeom prst="rect">
            <a:avLst/>
          </a:prstGeom>
          <a:noFill/>
          <a:ln w="9525">
            <a:noFill/>
            <a:miter lim="800000"/>
            <a:headEnd/>
            <a:tailEnd/>
          </a:ln>
        </p:spPr>
      </p:pic>
      <p:pic>
        <p:nvPicPr>
          <p:cNvPr id="5" name="Immagine 4" descr="F:\foto a.s 2015 16\20160209_085237.jpg"/>
          <p:cNvPicPr/>
          <p:nvPr/>
        </p:nvPicPr>
        <p:blipFill>
          <a:blip r:embed="rId3" cstate="print"/>
          <a:srcRect/>
          <a:stretch>
            <a:fillRect/>
          </a:stretch>
        </p:blipFill>
        <p:spPr bwMode="auto">
          <a:xfrm>
            <a:off x="548988" y="349111"/>
            <a:ext cx="4500225" cy="2009199"/>
          </a:xfrm>
          <a:prstGeom prst="rect">
            <a:avLst/>
          </a:prstGeom>
          <a:noFill/>
          <a:ln w="9525">
            <a:noFill/>
            <a:miter lim="800000"/>
            <a:headEnd/>
            <a:tailEnd/>
          </a:ln>
        </p:spPr>
      </p:pic>
      <p:pic>
        <p:nvPicPr>
          <p:cNvPr id="4" name="Immagine 3" descr="F:\foto a.s 2015 16\20160517_095329.jpg"/>
          <p:cNvPicPr/>
          <p:nvPr/>
        </p:nvPicPr>
        <p:blipFill>
          <a:blip r:embed="rId4" cstate="print"/>
          <a:srcRect/>
          <a:stretch>
            <a:fillRect/>
          </a:stretch>
        </p:blipFill>
        <p:spPr bwMode="auto">
          <a:xfrm>
            <a:off x="611560" y="3645024"/>
            <a:ext cx="5004281" cy="2945303"/>
          </a:xfrm>
          <a:prstGeom prst="rect">
            <a:avLst/>
          </a:prstGeom>
          <a:noFill/>
          <a:ln w="9525">
            <a:noFill/>
            <a:miter lim="800000"/>
            <a:headEnd/>
            <a:tailEnd/>
          </a:ln>
        </p:spPr>
      </p:pic>
      <p:sp>
        <p:nvSpPr>
          <p:cNvPr id="7" name="Rettangolo 6"/>
          <p:cNvSpPr/>
          <p:nvPr/>
        </p:nvSpPr>
        <p:spPr>
          <a:xfrm>
            <a:off x="5868144" y="4437112"/>
            <a:ext cx="2664296" cy="1687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100" dirty="0">
              <a:solidFill>
                <a:schemeClr val="bg2">
                  <a:lumMod val="75000"/>
                </a:schemeClr>
              </a:solidFill>
            </a:endParaRPr>
          </a:p>
          <a:p>
            <a:r>
              <a:rPr lang="it-IT" sz="1100" dirty="0" smtClean="0">
                <a:solidFill>
                  <a:schemeClr val="bg2">
                    <a:lumMod val="75000"/>
                  </a:schemeClr>
                </a:solidFill>
              </a:rPr>
              <a:t>Per ogni classe sono stati individuati gli obiettivi di riferimento del curricolo di</a:t>
            </a:r>
          </a:p>
          <a:p>
            <a:r>
              <a:rPr lang="it-IT" sz="1100" dirty="0" smtClean="0">
                <a:solidFill>
                  <a:schemeClr val="bg2">
                    <a:lumMod val="75000"/>
                  </a:schemeClr>
                </a:solidFill>
              </a:rPr>
              <a:t>SCIENZE</a:t>
            </a:r>
          </a:p>
          <a:p>
            <a:r>
              <a:rPr lang="it-IT" sz="1100" dirty="0" smtClean="0">
                <a:solidFill>
                  <a:schemeClr val="bg2">
                    <a:lumMod val="75000"/>
                  </a:schemeClr>
                </a:solidFill>
              </a:rPr>
              <a:t>MATEMATICA (misurazioni)</a:t>
            </a:r>
          </a:p>
          <a:p>
            <a:r>
              <a:rPr lang="it-IT" sz="1100" dirty="0" smtClean="0">
                <a:solidFill>
                  <a:schemeClr val="bg2">
                    <a:lumMod val="75000"/>
                  </a:schemeClr>
                </a:solidFill>
              </a:rPr>
              <a:t>ITALIANO</a:t>
            </a:r>
            <a:endParaRPr lang="it-IT" sz="1100" dirty="0" smtClean="0">
              <a:solidFill>
                <a:schemeClr val="bg2">
                  <a:lumMod val="75000"/>
                </a:schemeClr>
              </a:solidFill>
            </a:endParaRPr>
          </a:p>
          <a:p>
            <a:endParaRPr lang="it-IT" sz="1100" dirty="0">
              <a:solidFill>
                <a:schemeClr val="bg2">
                  <a:lumMod val="75000"/>
                </a:schemeClr>
              </a:solidFill>
            </a:endParaRPr>
          </a:p>
        </p:txBody>
      </p:sp>
    </p:spTree>
    <p:extLst>
      <p:ext uri="{BB962C8B-B14F-4D97-AF65-F5344CB8AC3E}">
        <p14:creationId xmlns:p14="http://schemas.microsoft.com/office/powerpoint/2010/main" val="7551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55576" y="836712"/>
            <a:ext cx="7560840" cy="54726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400" dirty="0">
              <a:solidFill>
                <a:schemeClr val="bg2">
                  <a:lumMod val="75000"/>
                </a:schemeClr>
              </a:solidFill>
            </a:endParaRPr>
          </a:p>
          <a:p>
            <a:r>
              <a:rPr lang="it-IT" sz="1400" b="1" dirty="0">
                <a:solidFill>
                  <a:schemeClr val="bg2">
                    <a:lumMod val="75000"/>
                  </a:schemeClr>
                </a:solidFill>
              </a:rPr>
              <a:t>Dalle Indicazioni al curricolo</a:t>
            </a:r>
          </a:p>
          <a:p>
            <a:r>
              <a:rPr lang="it-IT" sz="1400" dirty="0">
                <a:solidFill>
                  <a:schemeClr val="bg2">
                    <a:lumMod val="75000"/>
                  </a:schemeClr>
                </a:solidFill>
              </a:rPr>
              <a:t> </a:t>
            </a:r>
          </a:p>
          <a:p>
            <a:r>
              <a:rPr lang="it-IT" sz="1400" dirty="0">
                <a:solidFill>
                  <a:schemeClr val="bg2">
                    <a:lumMod val="75000"/>
                  </a:schemeClr>
                </a:solidFill>
              </a:rPr>
              <a:t>Nel rispetto e nella valorizzazione dell’autonomia delle istituzioni scolastiche, le Indicazioni costituiscono il quadro di riferimento per </a:t>
            </a:r>
            <a:r>
              <a:rPr lang="it-IT" b="1" dirty="0">
                <a:solidFill>
                  <a:schemeClr val="bg2">
                    <a:lumMod val="75000"/>
                  </a:schemeClr>
                </a:solidFill>
              </a:rPr>
              <a:t>la progettazione curricolare affidata alle scuole</a:t>
            </a:r>
            <a:r>
              <a:rPr lang="it-IT" sz="1400" dirty="0">
                <a:solidFill>
                  <a:schemeClr val="bg2">
                    <a:lumMod val="75000"/>
                  </a:schemeClr>
                </a:solidFill>
              </a:rPr>
              <a:t>. </a:t>
            </a:r>
            <a:endParaRPr lang="it-IT" sz="1400" dirty="0" smtClean="0">
              <a:solidFill>
                <a:schemeClr val="bg2">
                  <a:lumMod val="75000"/>
                </a:schemeClr>
              </a:solidFill>
            </a:endParaRPr>
          </a:p>
          <a:p>
            <a:r>
              <a:rPr lang="it-IT" sz="1400" dirty="0" smtClean="0">
                <a:solidFill>
                  <a:schemeClr val="bg2">
                    <a:lumMod val="75000"/>
                  </a:schemeClr>
                </a:solidFill>
              </a:rPr>
              <a:t>Sono </a:t>
            </a:r>
            <a:r>
              <a:rPr lang="it-IT" sz="1400" dirty="0">
                <a:solidFill>
                  <a:schemeClr val="bg2">
                    <a:lumMod val="75000"/>
                  </a:schemeClr>
                </a:solidFill>
              </a:rPr>
              <a:t>un </a:t>
            </a:r>
            <a:r>
              <a:rPr lang="it-IT" sz="1400" b="1" dirty="0">
                <a:solidFill>
                  <a:schemeClr val="bg2">
                    <a:lumMod val="75000"/>
                  </a:schemeClr>
                </a:solidFill>
              </a:rPr>
              <a:t>testo aperto</a:t>
            </a:r>
            <a:r>
              <a:rPr lang="it-IT" sz="1400" dirty="0">
                <a:solidFill>
                  <a:schemeClr val="bg2">
                    <a:lumMod val="75000"/>
                  </a:schemeClr>
                </a:solidFill>
              </a:rPr>
              <a:t>, che la </a:t>
            </a:r>
            <a:r>
              <a:rPr lang="it-IT" b="1" dirty="0">
                <a:solidFill>
                  <a:schemeClr val="bg2">
                    <a:lumMod val="75000"/>
                  </a:schemeClr>
                </a:solidFill>
              </a:rPr>
              <a:t>comunità professionale </a:t>
            </a:r>
            <a:r>
              <a:rPr lang="it-IT" sz="1400" dirty="0">
                <a:solidFill>
                  <a:schemeClr val="bg2">
                    <a:lumMod val="75000"/>
                  </a:schemeClr>
                </a:solidFill>
              </a:rPr>
              <a:t>è chiamata ad assumere e a contestualizzare, elaborando specifiche scelte relative a </a:t>
            </a:r>
            <a:r>
              <a:rPr lang="it-IT" sz="1400" b="1" dirty="0">
                <a:solidFill>
                  <a:schemeClr val="bg2">
                    <a:lumMod val="75000"/>
                  </a:schemeClr>
                </a:solidFill>
              </a:rPr>
              <a:t>contenuti, metodi, organizzazione e valutazione coerenti con i traguardi formativi previsti dal documento nazionale.</a:t>
            </a:r>
          </a:p>
          <a:p>
            <a:r>
              <a:rPr lang="it-IT" sz="1400" dirty="0">
                <a:solidFill>
                  <a:schemeClr val="bg2">
                    <a:lumMod val="75000"/>
                  </a:schemeClr>
                </a:solidFill>
              </a:rPr>
              <a:t>Il curricolo di istituto è espressione della </a:t>
            </a:r>
            <a:r>
              <a:rPr lang="it-IT" sz="1400" b="1" dirty="0">
                <a:solidFill>
                  <a:schemeClr val="bg2">
                    <a:lumMod val="75000"/>
                  </a:schemeClr>
                </a:solidFill>
              </a:rPr>
              <a:t>libertà d’insegnamento </a:t>
            </a:r>
            <a:r>
              <a:rPr lang="it-IT" sz="1400" dirty="0">
                <a:solidFill>
                  <a:schemeClr val="bg2">
                    <a:lumMod val="75000"/>
                  </a:schemeClr>
                </a:solidFill>
              </a:rPr>
              <a:t>e </a:t>
            </a:r>
            <a:r>
              <a:rPr lang="it-IT" sz="1400" b="1" dirty="0">
                <a:solidFill>
                  <a:schemeClr val="bg2">
                    <a:lumMod val="75000"/>
                  </a:schemeClr>
                </a:solidFill>
              </a:rPr>
              <a:t>dell’autonomia scolastica </a:t>
            </a:r>
            <a:r>
              <a:rPr lang="it-IT" sz="1400" dirty="0">
                <a:solidFill>
                  <a:schemeClr val="bg2">
                    <a:lumMod val="75000"/>
                  </a:schemeClr>
                </a:solidFill>
              </a:rPr>
              <a:t>e, al tempo stesso, esplicita le </a:t>
            </a:r>
            <a:r>
              <a:rPr lang="it-IT" b="1" dirty="0">
                <a:solidFill>
                  <a:schemeClr val="bg2">
                    <a:lumMod val="75000"/>
                  </a:schemeClr>
                </a:solidFill>
              </a:rPr>
              <a:t>scelte della comunità scolastica </a:t>
            </a:r>
            <a:r>
              <a:rPr lang="it-IT" dirty="0">
                <a:solidFill>
                  <a:schemeClr val="bg2">
                    <a:lumMod val="75000"/>
                  </a:schemeClr>
                </a:solidFill>
              </a:rPr>
              <a:t>e </a:t>
            </a:r>
            <a:r>
              <a:rPr lang="it-IT" b="1" dirty="0">
                <a:solidFill>
                  <a:schemeClr val="bg2">
                    <a:lumMod val="75000"/>
                  </a:schemeClr>
                </a:solidFill>
              </a:rPr>
              <a:t>l’identità dell’istituto</a:t>
            </a:r>
            <a:r>
              <a:rPr lang="it-IT" dirty="0">
                <a:solidFill>
                  <a:schemeClr val="bg2">
                    <a:lumMod val="75000"/>
                  </a:schemeClr>
                </a:solidFill>
              </a:rPr>
              <a:t>. </a:t>
            </a:r>
            <a:r>
              <a:rPr lang="it-IT" sz="1400" dirty="0">
                <a:solidFill>
                  <a:schemeClr val="bg2">
                    <a:lumMod val="75000"/>
                  </a:schemeClr>
                </a:solidFill>
              </a:rPr>
              <a:t>La costruzione del curricolo è il </a:t>
            </a:r>
            <a:r>
              <a:rPr lang="it-IT" b="1" dirty="0">
                <a:solidFill>
                  <a:schemeClr val="bg2">
                    <a:lumMod val="75000"/>
                  </a:schemeClr>
                </a:solidFill>
              </a:rPr>
              <a:t>processo</a:t>
            </a:r>
            <a:r>
              <a:rPr lang="it-IT" sz="1400" dirty="0">
                <a:solidFill>
                  <a:schemeClr val="bg2">
                    <a:lumMod val="75000"/>
                  </a:schemeClr>
                </a:solidFill>
              </a:rPr>
              <a:t> attraverso il quale si sviluppano e organizzano la ricerca e l’innovazione educativa. </a:t>
            </a:r>
          </a:p>
          <a:p>
            <a:endParaRPr lang="it-IT" sz="1400" dirty="0" smtClean="0">
              <a:solidFill>
                <a:schemeClr val="bg2">
                  <a:lumMod val="75000"/>
                </a:schemeClr>
              </a:solidFill>
            </a:endParaRPr>
          </a:p>
          <a:p>
            <a:r>
              <a:rPr lang="it-IT" sz="1400" dirty="0" smtClean="0">
                <a:solidFill>
                  <a:schemeClr val="bg2">
                    <a:lumMod val="75000"/>
                  </a:schemeClr>
                </a:solidFill>
              </a:rPr>
              <a:t>Ogni </a:t>
            </a:r>
            <a:r>
              <a:rPr lang="it-IT" sz="1400" dirty="0">
                <a:solidFill>
                  <a:schemeClr val="bg2">
                    <a:lumMod val="75000"/>
                  </a:schemeClr>
                </a:solidFill>
              </a:rPr>
              <a:t>scuola predispone il curricolo all’interno del Piano dell’offerta formativa con riferimento al profilo dello studente al termine del primo ciclo di istruzione, ai traguardi per lo sviluppo delle competenze, agli obiettivi di apprendimento specifici per ogni disciplina. </a:t>
            </a:r>
            <a:endParaRPr lang="it-IT" sz="1400" dirty="0" smtClean="0">
              <a:solidFill>
                <a:schemeClr val="bg2">
                  <a:lumMod val="75000"/>
                </a:schemeClr>
              </a:solidFill>
            </a:endParaRPr>
          </a:p>
          <a:p>
            <a:endParaRPr lang="it-IT" sz="1400" dirty="0">
              <a:solidFill>
                <a:schemeClr val="bg2">
                  <a:lumMod val="75000"/>
                </a:schemeClr>
              </a:solidFill>
            </a:endParaRPr>
          </a:p>
          <a:p>
            <a:r>
              <a:rPr lang="it-IT" sz="1400" dirty="0">
                <a:solidFill>
                  <a:schemeClr val="bg2">
                    <a:lumMod val="75000"/>
                  </a:schemeClr>
                </a:solidFill>
              </a:rPr>
              <a:t>A partire dal curricolo di istituto, </a:t>
            </a:r>
            <a:r>
              <a:rPr lang="it-IT" b="1" dirty="0">
                <a:solidFill>
                  <a:schemeClr val="bg2">
                    <a:lumMod val="75000"/>
                  </a:schemeClr>
                </a:solidFill>
              </a:rPr>
              <a:t>i docenti individuano le esperienze di apprendimento più efficaci, le scelte didattiche più significative, le strategie più idonee</a:t>
            </a:r>
            <a:r>
              <a:rPr lang="it-IT" sz="1400" dirty="0">
                <a:solidFill>
                  <a:schemeClr val="bg2">
                    <a:lumMod val="75000"/>
                  </a:schemeClr>
                </a:solidFill>
              </a:rPr>
              <a:t>, con attenzione all’integrazione fra le discipline e alla loro possibile aggregazione in aree, così come indicato dal Regolamento dell’autonomia scolastica, che affida questo compito alle istituzioni scolastiche.</a:t>
            </a:r>
          </a:p>
        </p:txBody>
      </p:sp>
    </p:spTree>
    <p:extLst>
      <p:ext uri="{BB962C8B-B14F-4D97-AF65-F5344CB8AC3E}">
        <p14:creationId xmlns:p14="http://schemas.microsoft.com/office/powerpoint/2010/main" val="377255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5"/>
            <a:ext cx="8154339" cy="5223393"/>
          </a:xfrm>
          <a:prstGeom prst="rect">
            <a:avLst/>
          </a:prstGeom>
        </p:spPr>
      </p:pic>
    </p:spTree>
    <p:extLst>
      <p:ext uri="{BB962C8B-B14F-4D97-AF65-F5344CB8AC3E}">
        <p14:creationId xmlns:p14="http://schemas.microsoft.com/office/powerpoint/2010/main" val="245035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400" dirty="0" smtClean="0">
              <a:solidFill>
                <a:schemeClr val="bg2">
                  <a:lumMod val="75000"/>
                </a:schemeClr>
              </a:solidFill>
            </a:endParaRPr>
          </a:p>
          <a:p>
            <a:r>
              <a:rPr lang="it-IT" sz="3200" dirty="0" smtClean="0">
                <a:solidFill>
                  <a:schemeClr val="bg2">
                    <a:lumMod val="75000"/>
                  </a:schemeClr>
                </a:solidFill>
              </a:rPr>
              <a:t>Due aspetti conclusivi da tenere in considerazione per </a:t>
            </a:r>
          </a:p>
          <a:p>
            <a:pPr marL="457200" indent="-457200">
              <a:buFontTx/>
              <a:buChar char="-"/>
            </a:pPr>
            <a:r>
              <a:rPr lang="it-IT" sz="3200" b="1" dirty="0" smtClean="0">
                <a:solidFill>
                  <a:schemeClr val="bg2">
                    <a:lumMod val="75000"/>
                  </a:schemeClr>
                </a:solidFill>
              </a:rPr>
              <a:t>valorizzare i punti di forza</a:t>
            </a:r>
            <a:r>
              <a:rPr lang="it-IT" sz="3200" dirty="0" smtClean="0">
                <a:solidFill>
                  <a:schemeClr val="bg2">
                    <a:lumMod val="75000"/>
                  </a:schemeClr>
                </a:solidFill>
              </a:rPr>
              <a:t>…</a:t>
            </a:r>
          </a:p>
          <a:p>
            <a:endParaRPr lang="it-IT" sz="3200" dirty="0" smtClean="0">
              <a:solidFill>
                <a:schemeClr val="bg2">
                  <a:lumMod val="75000"/>
                </a:schemeClr>
              </a:solidFill>
            </a:endParaRPr>
          </a:p>
          <a:p>
            <a:r>
              <a:rPr lang="it-IT" sz="3200" dirty="0" smtClean="0">
                <a:solidFill>
                  <a:schemeClr val="bg2">
                    <a:lumMod val="75000"/>
                  </a:schemeClr>
                </a:solidFill>
              </a:rPr>
              <a:t> </a:t>
            </a:r>
            <a:r>
              <a:rPr lang="it-IT" sz="3200" dirty="0" smtClean="0">
                <a:solidFill>
                  <a:schemeClr val="bg2">
                    <a:lumMod val="75000"/>
                  </a:schemeClr>
                </a:solidFill>
              </a:rPr>
              <a:t>l</a:t>
            </a:r>
            <a:r>
              <a:rPr lang="it-IT" sz="3200" dirty="0" smtClean="0">
                <a:solidFill>
                  <a:schemeClr val="bg2">
                    <a:lumMod val="75000"/>
                  </a:schemeClr>
                </a:solidFill>
              </a:rPr>
              <a:t>e </a:t>
            </a:r>
            <a:r>
              <a:rPr lang="it-IT" sz="3200" dirty="0" smtClean="0">
                <a:solidFill>
                  <a:schemeClr val="bg2">
                    <a:lumMod val="75000"/>
                  </a:schemeClr>
                </a:solidFill>
              </a:rPr>
              <a:t>classi sono sempre più una realtà molto eterogenea, dove vengono progettati percorsi personalizzati e individualizzati </a:t>
            </a:r>
            <a:endParaRPr lang="it-IT" sz="3200" dirty="0" smtClean="0">
              <a:solidFill>
                <a:schemeClr val="bg2">
                  <a:lumMod val="75000"/>
                </a:schemeClr>
              </a:solidFill>
            </a:endParaRPr>
          </a:p>
          <a:p>
            <a:r>
              <a:rPr lang="it-IT" sz="3200" dirty="0" smtClean="0">
                <a:solidFill>
                  <a:schemeClr val="bg2">
                    <a:lumMod val="75000"/>
                  </a:schemeClr>
                </a:solidFill>
              </a:rPr>
              <a:t>Il lavoro per ‘livelli’ realizzato nelle pluriclassi può essere sia nel suo momento progettuale sia nel suo momento attuativo utile a chi vuole realizzare una didattica inclusiva</a:t>
            </a:r>
            <a:endParaRPr lang="it-IT" sz="3200" dirty="0" smtClean="0">
              <a:solidFill>
                <a:schemeClr val="bg2">
                  <a:lumMod val="75000"/>
                </a:schemeClr>
              </a:solidFill>
            </a:endParaRPr>
          </a:p>
          <a:p>
            <a:endParaRPr lang="it-IT" sz="3200" dirty="0">
              <a:solidFill>
                <a:schemeClr val="bg2">
                  <a:lumMod val="75000"/>
                </a:schemeClr>
              </a:solidFill>
            </a:endParaRPr>
          </a:p>
        </p:txBody>
      </p:sp>
    </p:spTree>
    <p:extLst>
      <p:ext uri="{BB962C8B-B14F-4D97-AF65-F5344CB8AC3E}">
        <p14:creationId xmlns:p14="http://schemas.microsoft.com/office/powerpoint/2010/main" val="233456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395536" y="332656"/>
            <a:ext cx="8208912" cy="590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2400" dirty="0" smtClean="0">
                <a:solidFill>
                  <a:schemeClr val="bg2">
                    <a:lumMod val="75000"/>
                  </a:schemeClr>
                </a:solidFill>
              </a:rPr>
              <a:t>…</a:t>
            </a:r>
            <a:r>
              <a:rPr lang="it-IT" sz="3200" b="1" dirty="0" smtClean="0">
                <a:solidFill>
                  <a:schemeClr val="bg2">
                    <a:lumMod val="75000"/>
                  </a:schemeClr>
                </a:solidFill>
              </a:rPr>
              <a:t>e limitare </a:t>
            </a:r>
            <a:r>
              <a:rPr lang="it-IT" sz="3200" b="1" dirty="0">
                <a:solidFill>
                  <a:schemeClr val="bg2">
                    <a:lumMod val="75000"/>
                  </a:schemeClr>
                </a:solidFill>
              </a:rPr>
              <a:t>gli aspetti </a:t>
            </a:r>
            <a:r>
              <a:rPr lang="it-IT" sz="3200" b="1" dirty="0" smtClean="0">
                <a:solidFill>
                  <a:schemeClr val="bg2">
                    <a:lumMod val="75000"/>
                  </a:schemeClr>
                </a:solidFill>
              </a:rPr>
              <a:t>deboli</a:t>
            </a:r>
            <a:endParaRPr lang="it-IT" sz="3200" b="1" dirty="0">
              <a:solidFill>
                <a:schemeClr val="bg2">
                  <a:lumMod val="75000"/>
                </a:schemeClr>
              </a:solidFill>
            </a:endParaRPr>
          </a:p>
          <a:p>
            <a:endParaRPr lang="it-IT" sz="3200" b="1" dirty="0">
              <a:solidFill>
                <a:schemeClr val="bg2">
                  <a:lumMod val="75000"/>
                </a:schemeClr>
              </a:solidFill>
            </a:endParaRPr>
          </a:p>
          <a:p>
            <a:r>
              <a:rPr lang="it-IT" sz="2400" dirty="0" smtClean="0">
                <a:solidFill>
                  <a:schemeClr val="bg2">
                    <a:lumMod val="75000"/>
                  </a:schemeClr>
                </a:solidFill>
              </a:rPr>
              <a:t>Nella pluriclasse, a volte manca l’aspetto della condivisione con gruppi classe o contesti scuola più complessi</a:t>
            </a:r>
          </a:p>
          <a:p>
            <a:r>
              <a:rPr lang="it-IT" sz="2400" dirty="0" smtClean="0">
                <a:solidFill>
                  <a:schemeClr val="bg2">
                    <a:lumMod val="75000"/>
                  </a:schemeClr>
                </a:solidFill>
              </a:rPr>
              <a:t>Per questo, sono </a:t>
            </a:r>
            <a:r>
              <a:rPr lang="it-IT" sz="2400" dirty="0" smtClean="0">
                <a:solidFill>
                  <a:schemeClr val="bg2">
                    <a:lumMod val="75000"/>
                  </a:schemeClr>
                </a:solidFill>
              </a:rPr>
              <a:t>importanti esperienze CONDIVISE, possibili grazie all’impostazione comune del curricolo</a:t>
            </a:r>
          </a:p>
          <a:p>
            <a:endParaRPr lang="it-IT" sz="2400" dirty="0" smtClean="0">
              <a:solidFill>
                <a:schemeClr val="bg2">
                  <a:lumMod val="75000"/>
                </a:schemeClr>
              </a:solidFill>
            </a:endParaRPr>
          </a:p>
          <a:p>
            <a:endParaRPr lang="it-IT" sz="2400" dirty="0">
              <a:solidFill>
                <a:schemeClr val="bg2">
                  <a:lumMod val="75000"/>
                </a:schemeClr>
              </a:solidFill>
            </a:endParaRPr>
          </a:p>
          <a:p>
            <a:r>
              <a:rPr lang="it-IT" sz="2400" dirty="0" smtClean="0">
                <a:solidFill>
                  <a:schemeClr val="bg2">
                    <a:lumMod val="75000"/>
                  </a:schemeClr>
                </a:solidFill>
              </a:rPr>
              <a:t>Esempio: </a:t>
            </a:r>
          </a:p>
          <a:p>
            <a:r>
              <a:rPr lang="it-IT" sz="2400" dirty="0" smtClean="0">
                <a:solidFill>
                  <a:schemeClr val="bg2">
                    <a:lumMod val="75000"/>
                  </a:schemeClr>
                </a:solidFill>
              </a:rPr>
              <a:t>- i </a:t>
            </a:r>
            <a:r>
              <a:rPr lang="it-IT" sz="2400" dirty="0" smtClean="0">
                <a:solidFill>
                  <a:schemeClr val="bg2">
                    <a:lumMod val="75000"/>
                  </a:schemeClr>
                </a:solidFill>
              </a:rPr>
              <a:t>momenti di continuità con l’ordine di scuola che segue</a:t>
            </a:r>
          </a:p>
          <a:p>
            <a:r>
              <a:rPr lang="it-IT" sz="2400" dirty="0" smtClean="0">
                <a:solidFill>
                  <a:schemeClr val="bg2">
                    <a:lumMod val="75000"/>
                  </a:schemeClr>
                </a:solidFill>
              </a:rPr>
              <a:t>- alcune </a:t>
            </a:r>
            <a:r>
              <a:rPr lang="it-IT" sz="2400" dirty="0" smtClean="0">
                <a:solidFill>
                  <a:schemeClr val="bg2">
                    <a:lumMod val="75000"/>
                  </a:schemeClr>
                </a:solidFill>
              </a:rPr>
              <a:t>uscite didattiche</a:t>
            </a:r>
          </a:p>
          <a:p>
            <a:r>
              <a:rPr lang="it-IT" sz="2400" dirty="0" smtClean="0">
                <a:solidFill>
                  <a:schemeClr val="bg2">
                    <a:lumMod val="75000"/>
                  </a:schemeClr>
                </a:solidFill>
              </a:rPr>
              <a:t>- Alcune attività </a:t>
            </a:r>
            <a:r>
              <a:rPr lang="it-IT" sz="2400" dirty="0" smtClean="0">
                <a:solidFill>
                  <a:schemeClr val="bg2">
                    <a:lumMod val="75000"/>
                  </a:schemeClr>
                </a:solidFill>
              </a:rPr>
              <a:t>(es: sul </a:t>
            </a:r>
            <a:r>
              <a:rPr lang="it-IT" sz="2400" dirty="0" err="1" smtClean="0">
                <a:solidFill>
                  <a:schemeClr val="bg2">
                    <a:lumMod val="75000"/>
                  </a:schemeClr>
                </a:solidFill>
              </a:rPr>
              <a:t>coding</a:t>
            </a:r>
            <a:r>
              <a:rPr lang="it-IT" sz="2400" dirty="0" smtClean="0">
                <a:solidFill>
                  <a:schemeClr val="bg2">
                    <a:lumMod val="75000"/>
                  </a:schemeClr>
                </a:solidFill>
              </a:rPr>
              <a:t>, il progetto </a:t>
            </a:r>
            <a:r>
              <a:rPr lang="it-IT" sz="2400" dirty="0" err="1" smtClean="0">
                <a:solidFill>
                  <a:schemeClr val="bg2">
                    <a:lumMod val="75000"/>
                  </a:schemeClr>
                </a:solidFill>
              </a:rPr>
              <a:t>etwinning</a:t>
            </a:r>
            <a:r>
              <a:rPr lang="it-IT" sz="2400" dirty="0" smtClean="0">
                <a:solidFill>
                  <a:schemeClr val="bg2">
                    <a:lumMod val="75000"/>
                  </a:schemeClr>
                </a:solidFill>
              </a:rPr>
              <a:t>, anche attraverso le tecnologie, per entrare in classi parallele di </a:t>
            </a:r>
            <a:r>
              <a:rPr lang="it-IT" sz="2400" dirty="0" smtClean="0">
                <a:solidFill>
                  <a:schemeClr val="bg2">
                    <a:lumMod val="75000"/>
                  </a:schemeClr>
                </a:solidFill>
              </a:rPr>
              <a:t>al</a:t>
            </a:r>
            <a:r>
              <a:rPr lang="it-IT" sz="2400" dirty="0" smtClean="0">
                <a:solidFill>
                  <a:schemeClr val="bg2">
                    <a:lumMod val="75000"/>
                  </a:schemeClr>
                </a:solidFill>
              </a:rPr>
              <a:t>tri </a:t>
            </a:r>
            <a:r>
              <a:rPr lang="it-IT" sz="2400" dirty="0" smtClean="0">
                <a:solidFill>
                  <a:schemeClr val="bg2">
                    <a:lumMod val="75000"/>
                  </a:schemeClr>
                </a:solidFill>
              </a:rPr>
              <a:t>plessi)</a:t>
            </a:r>
          </a:p>
          <a:p>
            <a:endParaRPr lang="it-IT" sz="2400" dirty="0" smtClean="0">
              <a:solidFill>
                <a:schemeClr val="bg2">
                  <a:lumMod val="75000"/>
                </a:schemeClr>
              </a:solidFill>
            </a:endParaRPr>
          </a:p>
          <a:p>
            <a:endParaRPr lang="it-IT" sz="2400" dirty="0" smtClean="0">
              <a:solidFill>
                <a:schemeClr val="bg2">
                  <a:lumMod val="75000"/>
                </a:schemeClr>
              </a:solidFill>
            </a:endParaRPr>
          </a:p>
          <a:p>
            <a:endParaRPr lang="it-IT" sz="2400" dirty="0">
              <a:solidFill>
                <a:schemeClr val="bg2">
                  <a:lumMod val="75000"/>
                </a:schemeClr>
              </a:solidFill>
            </a:endParaRPr>
          </a:p>
        </p:txBody>
      </p:sp>
    </p:spTree>
    <p:extLst>
      <p:ext uri="{BB962C8B-B14F-4D97-AF65-F5344CB8AC3E}">
        <p14:creationId xmlns:p14="http://schemas.microsoft.com/office/powerpoint/2010/main" val="321616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89290" y="476672"/>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400" dirty="0" smtClean="0">
              <a:solidFill>
                <a:schemeClr val="bg2">
                  <a:lumMod val="75000"/>
                </a:schemeClr>
              </a:solidFill>
            </a:endParaRPr>
          </a:p>
          <a:p>
            <a:r>
              <a:rPr lang="it-IT" sz="3200" dirty="0" smtClean="0">
                <a:solidFill>
                  <a:schemeClr val="bg2">
                    <a:lumMod val="75000"/>
                  </a:schemeClr>
                </a:solidFill>
              </a:rPr>
              <a:t>E’ importante </a:t>
            </a:r>
            <a:r>
              <a:rPr lang="it-IT" sz="3200" b="1" u="sng" dirty="0" smtClean="0">
                <a:solidFill>
                  <a:schemeClr val="bg2">
                    <a:lumMod val="75000"/>
                  </a:schemeClr>
                </a:solidFill>
              </a:rPr>
              <a:t>COME</a:t>
            </a:r>
            <a:r>
              <a:rPr lang="it-IT" sz="3200" dirty="0" smtClean="0">
                <a:solidFill>
                  <a:schemeClr val="bg2">
                    <a:lumMod val="75000"/>
                  </a:schemeClr>
                </a:solidFill>
              </a:rPr>
              <a:t> viene costruito il CURRICOLO di ISTITUTO</a:t>
            </a:r>
          </a:p>
          <a:p>
            <a:endParaRPr lang="it-IT" sz="3200" dirty="0" smtClean="0">
              <a:solidFill>
                <a:schemeClr val="bg2">
                  <a:lumMod val="75000"/>
                </a:schemeClr>
              </a:solidFill>
            </a:endParaRPr>
          </a:p>
          <a:p>
            <a:pPr marL="457200" indent="-457200">
              <a:buFontTx/>
              <a:buChar char="-"/>
            </a:pPr>
            <a:r>
              <a:rPr lang="it-IT" dirty="0" smtClean="0">
                <a:solidFill>
                  <a:schemeClr val="bg2">
                    <a:lumMod val="75000"/>
                  </a:schemeClr>
                </a:solidFill>
              </a:rPr>
              <a:t>In qualunque contesto, ma a maggior ragione quando ci sono scuole con pluriclassi, in zone decentrate rispetto alle altre scuole dell’istituto;</a:t>
            </a:r>
          </a:p>
          <a:p>
            <a:pPr marL="457200" indent="-457200">
              <a:buFontTx/>
              <a:buChar char="-"/>
            </a:pPr>
            <a:endParaRPr lang="it-IT" dirty="0">
              <a:solidFill>
                <a:schemeClr val="bg2">
                  <a:lumMod val="75000"/>
                </a:schemeClr>
              </a:solidFill>
            </a:endParaRPr>
          </a:p>
          <a:p>
            <a:endParaRPr lang="it-IT" dirty="0" smtClean="0">
              <a:solidFill>
                <a:schemeClr val="bg2">
                  <a:lumMod val="75000"/>
                </a:schemeClr>
              </a:solidFill>
            </a:endParaRPr>
          </a:p>
          <a:p>
            <a:r>
              <a:rPr lang="it-IT" sz="3200" dirty="0" smtClean="0">
                <a:solidFill>
                  <a:schemeClr val="bg2">
                    <a:lumMod val="75000"/>
                  </a:schemeClr>
                </a:solidFill>
              </a:rPr>
              <a:t>E’ importante il </a:t>
            </a:r>
            <a:r>
              <a:rPr lang="it-IT" sz="3200" b="1" u="sng" dirty="0" smtClean="0">
                <a:solidFill>
                  <a:schemeClr val="bg2">
                    <a:lumMod val="75000"/>
                  </a:schemeClr>
                </a:solidFill>
              </a:rPr>
              <a:t>PROCESSO</a:t>
            </a:r>
            <a:r>
              <a:rPr lang="it-IT" sz="3200" dirty="0" smtClean="0">
                <a:solidFill>
                  <a:schemeClr val="bg2">
                    <a:lumMod val="75000"/>
                  </a:schemeClr>
                </a:solidFill>
              </a:rPr>
              <a:t>, che porta all’individuazione di ciò che è essenziale, significativo, che non può mancare, sia nelle  scelte degli aspetti disciplinari sia nella definizione delle impostazioni di metodo </a:t>
            </a:r>
            <a:endParaRPr lang="it-IT" sz="3200" dirty="0">
              <a:solidFill>
                <a:schemeClr val="bg2">
                  <a:lumMod val="75000"/>
                </a:schemeClr>
              </a:solidFill>
            </a:endParaRPr>
          </a:p>
        </p:txBody>
      </p:sp>
    </p:spTree>
    <p:extLst>
      <p:ext uri="{BB962C8B-B14F-4D97-AF65-F5344CB8AC3E}">
        <p14:creationId xmlns:p14="http://schemas.microsoft.com/office/powerpoint/2010/main" val="6008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89290" y="476672"/>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400" dirty="0" smtClean="0">
              <a:solidFill>
                <a:schemeClr val="bg2">
                  <a:lumMod val="75000"/>
                </a:schemeClr>
              </a:solidFill>
            </a:endParaRPr>
          </a:p>
          <a:p>
            <a:r>
              <a:rPr lang="it-IT" sz="3200" dirty="0" smtClean="0">
                <a:solidFill>
                  <a:schemeClr val="bg2">
                    <a:lumMod val="75000"/>
                  </a:schemeClr>
                </a:solidFill>
              </a:rPr>
              <a:t>E’ importante </a:t>
            </a:r>
            <a:r>
              <a:rPr lang="it-IT" sz="3200" b="1" u="sng" dirty="0" smtClean="0">
                <a:solidFill>
                  <a:schemeClr val="bg2">
                    <a:lumMod val="75000"/>
                  </a:schemeClr>
                </a:solidFill>
              </a:rPr>
              <a:t>la COMUNITA’ PROFESSIONALE </a:t>
            </a:r>
            <a:r>
              <a:rPr lang="it-IT" sz="3200" dirty="0" smtClean="0">
                <a:solidFill>
                  <a:schemeClr val="bg2">
                    <a:lumMod val="75000"/>
                  </a:schemeClr>
                </a:solidFill>
              </a:rPr>
              <a:t>che approfondisce, si confronta, sceglie tenendo conto di   </a:t>
            </a:r>
          </a:p>
          <a:p>
            <a:endParaRPr lang="it-IT" sz="3200" dirty="0">
              <a:solidFill>
                <a:schemeClr val="bg2">
                  <a:lumMod val="75000"/>
                </a:schemeClr>
              </a:solidFill>
            </a:endParaRPr>
          </a:p>
          <a:p>
            <a:pPr marL="457200" indent="-457200">
              <a:buFontTx/>
              <a:buChar char="-"/>
            </a:pPr>
            <a:r>
              <a:rPr lang="it-IT" sz="3200" dirty="0" smtClean="0">
                <a:solidFill>
                  <a:schemeClr val="bg2">
                    <a:lumMod val="75000"/>
                  </a:schemeClr>
                </a:solidFill>
              </a:rPr>
              <a:t>Traguardi (Indicazioni Nazionali – Certificazione competenze)</a:t>
            </a:r>
          </a:p>
          <a:p>
            <a:pPr marL="457200" indent="-457200">
              <a:buFontTx/>
              <a:buChar char="-"/>
            </a:pPr>
            <a:r>
              <a:rPr lang="it-IT" sz="3200" dirty="0" smtClean="0">
                <a:solidFill>
                  <a:schemeClr val="bg2">
                    <a:lumMod val="75000"/>
                  </a:schemeClr>
                </a:solidFill>
              </a:rPr>
              <a:t>Contesto (territorio, storia dell’Istituto, utenza …)</a:t>
            </a:r>
          </a:p>
          <a:p>
            <a:pPr marL="457200" indent="-457200">
              <a:buFontTx/>
              <a:buChar char="-"/>
            </a:pPr>
            <a:r>
              <a:rPr lang="it-IT" sz="3200" dirty="0" smtClean="0">
                <a:solidFill>
                  <a:schemeClr val="bg2">
                    <a:lumMod val="75000"/>
                  </a:schemeClr>
                </a:solidFill>
              </a:rPr>
              <a:t>Aspetti portanti, nuclei fondanti delle discipline, relazioni interdisciplinari</a:t>
            </a:r>
            <a:endParaRPr lang="it-IT" sz="3200" dirty="0">
              <a:solidFill>
                <a:schemeClr val="bg2">
                  <a:lumMod val="75000"/>
                </a:schemeClr>
              </a:solidFill>
            </a:endParaRPr>
          </a:p>
        </p:txBody>
      </p:sp>
    </p:spTree>
    <p:extLst>
      <p:ext uri="{BB962C8B-B14F-4D97-AF65-F5344CB8AC3E}">
        <p14:creationId xmlns:p14="http://schemas.microsoft.com/office/powerpoint/2010/main" val="232740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it-IT" sz="1400" dirty="0" smtClean="0">
              <a:solidFill>
                <a:schemeClr val="bg2">
                  <a:lumMod val="75000"/>
                </a:schemeClr>
              </a:solidFill>
            </a:endParaRPr>
          </a:p>
          <a:p>
            <a:r>
              <a:rPr lang="it-IT" sz="3200" b="1" u="sng" dirty="0" smtClean="0">
                <a:solidFill>
                  <a:schemeClr val="bg2">
                    <a:lumMod val="75000"/>
                  </a:schemeClr>
                </a:solidFill>
              </a:rPr>
              <a:t>QUANDO?</a:t>
            </a:r>
          </a:p>
          <a:p>
            <a:endParaRPr lang="it-IT" sz="3200" dirty="0">
              <a:solidFill>
                <a:schemeClr val="bg2">
                  <a:lumMod val="75000"/>
                </a:schemeClr>
              </a:solidFill>
            </a:endParaRPr>
          </a:p>
          <a:p>
            <a:pPr marL="457200" indent="-457200">
              <a:buFontTx/>
              <a:buChar char="-"/>
            </a:pPr>
            <a:r>
              <a:rPr lang="it-IT" sz="3200" dirty="0" smtClean="0">
                <a:solidFill>
                  <a:schemeClr val="bg2">
                    <a:lumMod val="75000"/>
                  </a:schemeClr>
                </a:solidFill>
              </a:rPr>
              <a:t>Non solo per arrivare alla stesura del curricolo come prodotto statico, fermo</a:t>
            </a:r>
          </a:p>
          <a:p>
            <a:pPr marL="457200" indent="-457200">
              <a:buFontTx/>
              <a:buChar char="-"/>
            </a:pPr>
            <a:endParaRPr lang="it-IT" sz="3200" dirty="0">
              <a:solidFill>
                <a:schemeClr val="bg2">
                  <a:lumMod val="75000"/>
                </a:schemeClr>
              </a:solidFill>
            </a:endParaRPr>
          </a:p>
          <a:p>
            <a:pPr marL="457200" indent="-457200">
              <a:buFontTx/>
              <a:buChar char="-"/>
            </a:pPr>
            <a:r>
              <a:rPr lang="it-IT" sz="3200" dirty="0" smtClean="0">
                <a:solidFill>
                  <a:schemeClr val="bg2">
                    <a:lumMod val="75000"/>
                  </a:schemeClr>
                </a:solidFill>
              </a:rPr>
              <a:t>Attraverso momenti di confronto e autoformazione (o formazione) </a:t>
            </a:r>
            <a:r>
              <a:rPr lang="it-IT" sz="3200" b="1" u="sng" dirty="0" smtClean="0">
                <a:solidFill>
                  <a:schemeClr val="bg2">
                    <a:lumMod val="75000"/>
                  </a:schemeClr>
                </a:solidFill>
              </a:rPr>
              <a:t>annuali</a:t>
            </a:r>
            <a:r>
              <a:rPr lang="it-IT" sz="3200" dirty="0" smtClean="0">
                <a:solidFill>
                  <a:schemeClr val="bg2">
                    <a:lumMod val="75000"/>
                  </a:schemeClr>
                </a:solidFill>
              </a:rPr>
              <a:t> – importanza dell’organizzazione (es: gruppi disciplinari in verticale) – a maggior ragione dove non è garantita continuità dei docenti</a:t>
            </a:r>
            <a:endParaRPr lang="it-IT" sz="3200" dirty="0">
              <a:solidFill>
                <a:schemeClr val="bg2">
                  <a:lumMod val="75000"/>
                </a:schemeClr>
              </a:solidFill>
            </a:endParaRPr>
          </a:p>
        </p:txBody>
      </p:sp>
    </p:spTree>
    <p:extLst>
      <p:ext uri="{BB962C8B-B14F-4D97-AF65-F5344CB8AC3E}">
        <p14:creationId xmlns:p14="http://schemas.microsoft.com/office/powerpoint/2010/main" val="86778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ttangolo 3"/>
          <p:cNvSpPr/>
          <p:nvPr/>
        </p:nvSpPr>
        <p:spPr>
          <a:xfrm>
            <a:off x="789290" y="436108"/>
            <a:ext cx="7743150" cy="568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t-IT" sz="3200" dirty="0" smtClean="0">
                <a:solidFill>
                  <a:schemeClr val="bg2">
                    <a:lumMod val="75000"/>
                  </a:schemeClr>
                </a:solidFill>
              </a:rPr>
              <a:t>E’ importante individuare </a:t>
            </a:r>
            <a:r>
              <a:rPr lang="it-IT" sz="3600" b="1" u="sng" dirty="0" smtClean="0">
                <a:solidFill>
                  <a:schemeClr val="bg2">
                    <a:lumMod val="75000"/>
                  </a:schemeClr>
                </a:solidFill>
              </a:rPr>
              <a:t>l’essenziale</a:t>
            </a:r>
            <a:r>
              <a:rPr lang="it-IT" sz="3200" dirty="0" smtClean="0">
                <a:solidFill>
                  <a:schemeClr val="bg2">
                    <a:lumMod val="75000"/>
                  </a:schemeClr>
                </a:solidFill>
              </a:rPr>
              <a:t>, ciò che è </a:t>
            </a:r>
            <a:r>
              <a:rPr lang="it-IT" sz="3600" b="1" u="sng" dirty="0" smtClean="0">
                <a:solidFill>
                  <a:schemeClr val="bg2">
                    <a:lumMod val="75000"/>
                  </a:schemeClr>
                </a:solidFill>
              </a:rPr>
              <a:t>fondante</a:t>
            </a:r>
            <a:r>
              <a:rPr lang="it-IT" sz="3600" dirty="0" smtClean="0">
                <a:solidFill>
                  <a:schemeClr val="bg2">
                    <a:lumMod val="75000"/>
                  </a:schemeClr>
                </a:solidFill>
              </a:rPr>
              <a:t>,</a:t>
            </a:r>
            <a:r>
              <a:rPr lang="it-IT" sz="3200" dirty="0" smtClean="0">
                <a:solidFill>
                  <a:schemeClr val="bg2">
                    <a:lumMod val="75000"/>
                  </a:schemeClr>
                </a:solidFill>
              </a:rPr>
              <a:t> </a:t>
            </a:r>
          </a:p>
          <a:p>
            <a:r>
              <a:rPr lang="it-IT" sz="3200" dirty="0" smtClean="0">
                <a:solidFill>
                  <a:schemeClr val="bg2">
                    <a:lumMod val="75000"/>
                  </a:schemeClr>
                </a:solidFill>
              </a:rPr>
              <a:t>Essenziale non si identifica con il minimo, ma con </a:t>
            </a:r>
            <a:r>
              <a:rPr lang="it-IT" sz="3200" b="1" u="sng" dirty="0" smtClean="0">
                <a:solidFill>
                  <a:schemeClr val="bg2">
                    <a:lumMod val="75000"/>
                  </a:schemeClr>
                </a:solidFill>
              </a:rPr>
              <a:t>ciò che dà senso</a:t>
            </a:r>
            <a:r>
              <a:rPr lang="it-IT" sz="3200" dirty="0" smtClean="0">
                <a:solidFill>
                  <a:schemeClr val="bg2">
                    <a:lumMod val="75000"/>
                  </a:schemeClr>
                </a:solidFill>
              </a:rPr>
              <a:t>, </a:t>
            </a:r>
          </a:p>
          <a:p>
            <a:endParaRPr lang="it-IT" sz="3200" dirty="0">
              <a:solidFill>
                <a:schemeClr val="bg2">
                  <a:lumMod val="75000"/>
                </a:schemeClr>
              </a:solidFill>
            </a:endParaRPr>
          </a:p>
          <a:p>
            <a:r>
              <a:rPr lang="it-IT" sz="3200" b="1" dirty="0" smtClean="0"/>
              <a:t>nuclei fondanti</a:t>
            </a:r>
            <a:r>
              <a:rPr lang="it-IT" sz="3200" dirty="0" smtClean="0"/>
              <a:t>:  “</a:t>
            </a:r>
            <a:r>
              <a:rPr lang="it-IT" sz="3200" dirty="0"/>
              <a:t>quei concetti che ricorrono nei vari luoghi di una disciplina e hanno valore strutturante e generatore di conoscenza”, orientano la scelta dei contenuti prioritari dell’insegnamento e dell’apprendimento</a:t>
            </a:r>
            <a:endParaRPr lang="it-IT" sz="3200" dirty="0" smtClean="0">
              <a:solidFill>
                <a:schemeClr val="bg2">
                  <a:lumMod val="75000"/>
                </a:schemeClr>
              </a:solidFill>
            </a:endParaRPr>
          </a:p>
          <a:p>
            <a:endParaRPr lang="it-IT" sz="3200" dirty="0" smtClean="0">
              <a:solidFill>
                <a:schemeClr val="bg2">
                  <a:lumMod val="75000"/>
                </a:schemeClr>
              </a:solidFill>
            </a:endParaRPr>
          </a:p>
          <a:p>
            <a:endParaRPr lang="it-IT" sz="3200" dirty="0" smtClean="0">
              <a:solidFill>
                <a:schemeClr val="bg2">
                  <a:lumMod val="75000"/>
                </a:schemeClr>
              </a:solidFill>
            </a:endParaRPr>
          </a:p>
          <a:p>
            <a:endParaRPr lang="it-IT" sz="3200" dirty="0">
              <a:solidFill>
                <a:schemeClr val="bg2">
                  <a:lumMod val="75000"/>
                </a:schemeClr>
              </a:solidFill>
            </a:endParaRPr>
          </a:p>
        </p:txBody>
      </p:sp>
    </p:spTree>
    <p:extLst>
      <p:ext uri="{BB962C8B-B14F-4D97-AF65-F5344CB8AC3E}">
        <p14:creationId xmlns:p14="http://schemas.microsoft.com/office/powerpoint/2010/main" val="94302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60" y="534819"/>
            <a:ext cx="8820472" cy="6008758"/>
          </a:xfrm>
          <a:prstGeom prst="rect">
            <a:avLst/>
          </a:prstGeom>
        </p:spPr>
      </p:pic>
    </p:spTree>
    <p:extLst>
      <p:ext uri="{BB962C8B-B14F-4D97-AF65-F5344CB8AC3E}">
        <p14:creationId xmlns:p14="http://schemas.microsoft.com/office/powerpoint/2010/main" val="438557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92696"/>
            <a:ext cx="7819420" cy="5472608"/>
          </a:xfrm>
          <a:prstGeom prst="rect">
            <a:avLst/>
          </a:prstGeom>
        </p:spPr>
      </p:pic>
    </p:spTree>
    <p:extLst>
      <p:ext uri="{BB962C8B-B14F-4D97-AF65-F5344CB8AC3E}">
        <p14:creationId xmlns:p14="http://schemas.microsoft.com/office/powerpoint/2010/main" val="211702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83492"/>
            <a:ext cx="7833230" cy="5825828"/>
          </a:xfrm>
          <a:prstGeom prst="rect">
            <a:avLst/>
          </a:prstGeom>
        </p:spPr>
      </p:pic>
    </p:spTree>
    <p:extLst>
      <p:ext uri="{BB962C8B-B14F-4D97-AF65-F5344CB8AC3E}">
        <p14:creationId xmlns:p14="http://schemas.microsoft.com/office/powerpoint/2010/main" val="8330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503</Words>
  <Application>Microsoft Office PowerPoint</Application>
  <PresentationFormat>Presentazione su schermo (4:3)</PresentationFormat>
  <Paragraphs>84</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Ivana</dc:creator>
  <cp:lastModifiedBy>Ivana</cp:lastModifiedBy>
  <cp:revision>22</cp:revision>
  <cp:lastPrinted>2016-11-24T15:43:39Z</cp:lastPrinted>
  <dcterms:created xsi:type="dcterms:W3CDTF">2016-11-20T08:20:58Z</dcterms:created>
  <dcterms:modified xsi:type="dcterms:W3CDTF">2016-11-24T15:43:40Z</dcterms:modified>
</cp:coreProperties>
</file>