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62" r:id="rId5"/>
    <p:sldId id="263" r:id="rId6"/>
    <p:sldId id="264" r:id="rId7"/>
  </p:sldIdLst>
  <p:sldSz cx="12801600" cy="9601200" type="A3"/>
  <p:notesSz cx="6858000" cy="9144000"/>
  <p:defaultTextStyle>
    <a:defPPr>
      <a:defRPr lang="it-IT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99FFCC"/>
    <a:srgbClr val="FFFF99"/>
    <a:srgbClr val="FF99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62" y="-7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87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16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264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5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159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669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193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32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8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35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9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349F-322D-472C-946A-D284784E4F74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64209-843C-4273-8BFB-FB922967A7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310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307562" y="2186192"/>
            <a:ext cx="2472459" cy="2640882"/>
          </a:xfrm>
          <a:prstGeom prst="rect">
            <a:avLst/>
          </a:prstGeom>
          <a:solidFill>
            <a:srgbClr val="FFFF99"/>
          </a:solidFill>
          <a:ln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dirty="0" smtClean="0">
                <a:solidFill>
                  <a:schemeClr val="tx1"/>
                </a:solidFill>
              </a:rPr>
              <a:t>Utilizzare tutte le possibilità di crescita AFFETTIVO-EMOTIVA, RELAZIONALE e COGNITIVA offerte dal contesto delle Aree interne per raggiungerei traguardi necessari </a:t>
            </a:r>
            <a:r>
              <a:rPr lang="it-IT" sz="1200" dirty="0" smtClean="0">
                <a:solidFill>
                  <a:schemeClr val="tx1"/>
                </a:solidFill>
              </a:rPr>
              <a:t>al</a:t>
            </a:r>
            <a:endParaRPr lang="it-IT" sz="1200" dirty="0" smtClean="0">
              <a:solidFill>
                <a:schemeClr val="tx1"/>
              </a:solidFill>
            </a:endParaRPr>
          </a:p>
          <a:p>
            <a:r>
              <a:rPr lang="it-IT" sz="1200" dirty="0" smtClean="0">
                <a:solidFill>
                  <a:schemeClr val="tx1"/>
                </a:solidFill>
              </a:rPr>
              <a:t>L’INSERIMENTO IN CONTESTI DI RIFERIMENTO PIU’ AMPI e COMPLESSI.</a:t>
            </a:r>
          </a:p>
          <a:p>
            <a:endParaRPr lang="it-IT" sz="1200" dirty="0">
              <a:solidFill>
                <a:schemeClr val="tx1"/>
              </a:solidFill>
            </a:endParaRPr>
          </a:p>
          <a:p>
            <a:r>
              <a:rPr lang="it-IT" sz="1200" dirty="0" smtClean="0">
                <a:solidFill>
                  <a:schemeClr val="tx1"/>
                </a:solidFill>
              </a:rPr>
              <a:t>Operare sul proprio territorio come CITTADINI RESPONSABILI per trasferire i valori e le buone pratiche anche in contesti più complessi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8974247" y="3486349"/>
            <a:ext cx="3259202" cy="1041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dirty="0" smtClean="0">
                <a:solidFill>
                  <a:schemeClr val="tx1"/>
                </a:solidFill>
              </a:rPr>
              <a:t>DIDATTICA INCLUSIVA per OGNI alunno: attenzione alla persona e ai suoi modi di apprendere (gli stili di apprendimento)</a:t>
            </a:r>
          </a:p>
          <a:p>
            <a:endParaRPr lang="it-IT" sz="1200" dirty="0" smtClean="0">
              <a:solidFill>
                <a:schemeClr val="tx1"/>
              </a:solidFill>
            </a:endParaRPr>
          </a:p>
          <a:p>
            <a:r>
              <a:rPr lang="it-IT" sz="1200" dirty="0" smtClean="0">
                <a:solidFill>
                  <a:schemeClr val="tx1"/>
                </a:solidFill>
              </a:rPr>
              <a:t>IL PIANO DI INCLUSIVITA’ DI CLASSE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556997" y="755543"/>
            <a:ext cx="3530940" cy="3912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b="1" dirty="0" smtClean="0">
                <a:solidFill>
                  <a:srgbClr val="FF0000"/>
                </a:solidFill>
              </a:rPr>
              <a:t>LE COMPETENZE CHIAVE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249577" y="7141420"/>
            <a:ext cx="2376264" cy="3535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b="1" dirty="0" smtClean="0">
                <a:solidFill>
                  <a:srgbClr val="FF0000"/>
                </a:solidFill>
              </a:rPr>
              <a:t>DIPARTIMENTI DISCIPLINARI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236546" y="7595988"/>
            <a:ext cx="1517483" cy="5031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dirty="0" smtClean="0">
                <a:solidFill>
                  <a:schemeClr val="tx1"/>
                </a:solidFill>
              </a:rPr>
              <a:t>L’AUTOVALUTAZIONE e LA VALUTAZIONE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52479" y="5757381"/>
            <a:ext cx="3473001" cy="12662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b="1" dirty="0" smtClean="0">
                <a:solidFill>
                  <a:srgbClr val="FF0000"/>
                </a:solidFill>
              </a:rPr>
              <a:t>EQUITA’ degli ESITI attraverso condivisione  attività e metodologie – IL CURRICOLO REALIZZATO (archivio di buone pratiche) – Le discipline </a:t>
            </a:r>
            <a:r>
              <a:rPr lang="it-IT" sz="1200" b="1" dirty="0" err="1" smtClean="0">
                <a:solidFill>
                  <a:srgbClr val="FF0000"/>
                </a:solidFill>
              </a:rPr>
              <a:t>Steam</a:t>
            </a:r>
            <a:endParaRPr lang="it-IT" sz="1200" b="1" dirty="0" smtClean="0">
              <a:solidFill>
                <a:srgbClr val="FF0000"/>
              </a:solidFill>
            </a:endParaRPr>
          </a:p>
          <a:p>
            <a:r>
              <a:rPr lang="it-IT" sz="1200" dirty="0" smtClean="0">
                <a:solidFill>
                  <a:schemeClr val="tx1"/>
                </a:solidFill>
              </a:rPr>
              <a:t>– IL PORTFOLIO DEL DOCENTE</a:t>
            </a:r>
          </a:p>
          <a:p>
            <a:r>
              <a:rPr lang="it-IT" sz="1200" dirty="0">
                <a:solidFill>
                  <a:srgbClr val="00B0F0"/>
                </a:solidFill>
              </a:rPr>
              <a:t>Collegamento con scheda progettuale 6</a:t>
            </a:r>
          </a:p>
          <a:p>
            <a:r>
              <a:rPr lang="it-IT" sz="1200" dirty="0" smtClean="0">
                <a:solidFill>
                  <a:srgbClr val="00B0F0"/>
                </a:solidFill>
              </a:rPr>
              <a:t>della </a:t>
            </a:r>
            <a:r>
              <a:rPr lang="it-IT" sz="1200" dirty="0">
                <a:solidFill>
                  <a:srgbClr val="00B0F0"/>
                </a:solidFill>
              </a:rPr>
              <a:t>strategia per le Aree </a:t>
            </a:r>
            <a:r>
              <a:rPr lang="it-IT" sz="1200" dirty="0" smtClean="0">
                <a:solidFill>
                  <a:srgbClr val="00B0F0"/>
                </a:solidFill>
              </a:rPr>
              <a:t>interne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2663550" y="8991429"/>
            <a:ext cx="1397162" cy="290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RECUPERO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21966" y="8386598"/>
            <a:ext cx="1797024" cy="2903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CONTINUITA’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9049521" y="6322675"/>
            <a:ext cx="3019011" cy="66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dirty="0" smtClean="0">
                <a:solidFill>
                  <a:schemeClr val="tx1"/>
                </a:solidFill>
              </a:rPr>
              <a:t>LE ATTIVITA’ EXTRACURRICOLARI</a:t>
            </a:r>
          </a:p>
          <a:p>
            <a:r>
              <a:rPr lang="it-IT" sz="1200" dirty="0">
                <a:solidFill>
                  <a:srgbClr val="00B0F0"/>
                </a:solidFill>
              </a:rPr>
              <a:t>Collegamento con scheda progettuale </a:t>
            </a:r>
            <a:r>
              <a:rPr lang="it-IT" sz="1200" dirty="0" smtClean="0">
                <a:solidFill>
                  <a:srgbClr val="00B0F0"/>
                </a:solidFill>
              </a:rPr>
              <a:t>5.1</a:t>
            </a:r>
            <a:endParaRPr lang="it-IT" sz="1200" dirty="0">
              <a:solidFill>
                <a:srgbClr val="00B0F0"/>
              </a:solidFill>
            </a:endParaRPr>
          </a:p>
          <a:p>
            <a:r>
              <a:rPr lang="it-IT" sz="1200" dirty="0">
                <a:solidFill>
                  <a:srgbClr val="00B0F0"/>
                </a:solidFill>
              </a:rPr>
              <a:t>della strategia per le Aree interne</a:t>
            </a:r>
            <a:endParaRPr lang="it-IT" sz="1200" dirty="0">
              <a:solidFill>
                <a:schemeClr val="tx1"/>
              </a:solidFill>
            </a:endParaRPr>
          </a:p>
          <a:p>
            <a:endParaRPr lang="it-IT" sz="1200" u="sng" dirty="0">
              <a:solidFill>
                <a:schemeClr val="tx1"/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1378077" y="386242"/>
            <a:ext cx="2152368" cy="272585"/>
          </a:xfrm>
          <a:prstGeom prst="rect">
            <a:avLst/>
          </a:prstGeom>
          <a:solidFill>
            <a:srgbClr val="FF99C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IL CURRICOLO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9549910" y="350265"/>
            <a:ext cx="2097738" cy="3144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L’INCLUSIVITA’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479501" y="5219330"/>
            <a:ext cx="1728192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LE PARI OPPORTUNITA’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5" name="Rettangolo 24"/>
          <p:cNvSpPr/>
          <p:nvPr/>
        </p:nvSpPr>
        <p:spPr>
          <a:xfrm>
            <a:off x="9142103" y="5518823"/>
            <a:ext cx="2842970" cy="593404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IL RISPETTO E LA VALORIZZAZIONE DEL TERRITORIO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8974247" y="738391"/>
            <a:ext cx="3256515" cy="26378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dirty="0" smtClean="0">
                <a:solidFill>
                  <a:schemeClr val="tx1"/>
                </a:solidFill>
              </a:rPr>
              <a:t>L’alunno come PERSONA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L’importanza degli aspetti NON COGNITIVI 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(la costruzione di un ambiente sereno favorisce l’apprendimento)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La relazione docenti-alunni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La relazione docenti-genitori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(Contratto formativo – patto di corresponsabilità – RUOLO ATTIVO ALUNNI E GENITORI)</a:t>
            </a:r>
          </a:p>
          <a:p>
            <a:endParaRPr lang="it-IT" sz="1200" dirty="0">
              <a:solidFill>
                <a:schemeClr val="tx1"/>
              </a:solidFill>
            </a:endParaRPr>
          </a:p>
          <a:p>
            <a:r>
              <a:rPr lang="it-IT" sz="1200" dirty="0" smtClean="0">
                <a:solidFill>
                  <a:schemeClr val="tx1"/>
                </a:solidFill>
              </a:rPr>
              <a:t>LE ATTIVITA’ per RITORNARE a stare insieme– L’IMPORTANZA  di TUTTI GLI SPAZI che consentono di condividere esperienze, in particolare quelli all’APERTO – GRANDI SPAZI per esperienze significative – LE USCITE DIDATTICHE</a:t>
            </a:r>
          </a:p>
          <a:p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2" name="Freccia a destra 31"/>
          <p:cNvSpPr/>
          <p:nvPr/>
        </p:nvSpPr>
        <p:spPr>
          <a:xfrm rot="13498894">
            <a:off x="4611011" y="1798251"/>
            <a:ext cx="551117" cy="47094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33" name="Freccia a destra 32"/>
          <p:cNvSpPr/>
          <p:nvPr/>
        </p:nvSpPr>
        <p:spPr>
          <a:xfrm rot="19086246">
            <a:off x="8095210" y="1630637"/>
            <a:ext cx="503524" cy="441057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34" name="Freccia a destra 33"/>
          <p:cNvSpPr/>
          <p:nvPr/>
        </p:nvSpPr>
        <p:spPr>
          <a:xfrm rot="8246669">
            <a:off x="4569084" y="4968655"/>
            <a:ext cx="695815" cy="471071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35" name="Freccia a destra 34"/>
          <p:cNvSpPr/>
          <p:nvPr/>
        </p:nvSpPr>
        <p:spPr>
          <a:xfrm rot="2023111">
            <a:off x="7885370" y="4929485"/>
            <a:ext cx="588228" cy="435004"/>
          </a:xfrm>
          <a:prstGeom prst="rightArrow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41" name="Rettangolo 40"/>
          <p:cNvSpPr/>
          <p:nvPr/>
        </p:nvSpPr>
        <p:spPr>
          <a:xfrm>
            <a:off x="8761718" y="5349940"/>
            <a:ext cx="3831770" cy="4086588"/>
          </a:xfrm>
          <a:prstGeom prst="rect">
            <a:avLst/>
          </a:prstGeom>
          <a:noFill/>
          <a:ln w="28575">
            <a:solidFill>
              <a:srgbClr val="99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42" name="Rettangolo 41"/>
          <p:cNvSpPr/>
          <p:nvPr/>
        </p:nvSpPr>
        <p:spPr>
          <a:xfrm>
            <a:off x="490330" y="5048573"/>
            <a:ext cx="4050115" cy="438795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43" name="Rettangolo 42"/>
          <p:cNvSpPr/>
          <p:nvPr/>
        </p:nvSpPr>
        <p:spPr>
          <a:xfrm>
            <a:off x="424136" y="264096"/>
            <a:ext cx="4116310" cy="4663971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44" name="Rettangolo 43"/>
          <p:cNvSpPr/>
          <p:nvPr/>
        </p:nvSpPr>
        <p:spPr>
          <a:xfrm>
            <a:off x="8770939" y="264097"/>
            <a:ext cx="3655681" cy="4373822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/>
          </a:p>
        </p:txBody>
      </p:sp>
      <p:sp>
        <p:nvSpPr>
          <p:cNvPr id="68" name="Rettangolo 67"/>
          <p:cNvSpPr/>
          <p:nvPr/>
        </p:nvSpPr>
        <p:spPr>
          <a:xfrm>
            <a:off x="6940899" y="7966132"/>
            <a:ext cx="1446845" cy="5386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dirty="0" smtClean="0">
                <a:solidFill>
                  <a:schemeClr val="tx1"/>
                </a:solidFill>
              </a:rPr>
              <a:t>IL PIANO DI MIGLIORAMENTO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0" name="Rettangolo 49"/>
          <p:cNvSpPr/>
          <p:nvPr/>
        </p:nvSpPr>
        <p:spPr>
          <a:xfrm>
            <a:off x="5211347" y="8680091"/>
            <a:ext cx="1729552" cy="439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dirty="0" smtClean="0">
                <a:solidFill>
                  <a:schemeClr val="tx1"/>
                </a:solidFill>
              </a:rPr>
              <a:t>LA RENDICONTAZIONE SOCIALE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1" name="Rettangolo 50"/>
          <p:cNvSpPr/>
          <p:nvPr/>
        </p:nvSpPr>
        <p:spPr>
          <a:xfrm>
            <a:off x="520294" y="3787455"/>
            <a:ext cx="3923993" cy="10153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b="1" dirty="0" smtClean="0">
                <a:solidFill>
                  <a:srgbClr val="FF0000"/>
                </a:solidFill>
              </a:rPr>
              <a:t>L’INNOVAZIONE DIDATTICA – l’ambiente di apprendimento – la didattica laboratoriale – l’utilizzo delle  tecnologie</a:t>
            </a:r>
          </a:p>
          <a:p>
            <a:r>
              <a:rPr lang="it-IT" sz="1200" dirty="0">
                <a:solidFill>
                  <a:srgbClr val="00B0F0"/>
                </a:solidFill>
              </a:rPr>
              <a:t>Collegamento con scheda progettuale </a:t>
            </a:r>
            <a:r>
              <a:rPr lang="it-IT" sz="1200" dirty="0" smtClean="0">
                <a:solidFill>
                  <a:srgbClr val="00B0F0"/>
                </a:solidFill>
              </a:rPr>
              <a:t>4.1 – 4.2 – 5.2</a:t>
            </a:r>
            <a:endParaRPr lang="it-IT" sz="1200" dirty="0">
              <a:solidFill>
                <a:srgbClr val="00B0F0"/>
              </a:solidFill>
            </a:endParaRPr>
          </a:p>
          <a:p>
            <a:r>
              <a:rPr lang="it-IT" sz="1200" dirty="0">
                <a:solidFill>
                  <a:srgbClr val="00B0F0"/>
                </a:solidFill>
              </a:rPr>
              <a:t>Della strategia per le Aree interne</a:t>
            </a:r>
          </a:p>
          <a:p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533585" y="2674199"/>
            <a:ext cx="3913272" cy="10188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b="1" dirty="0" smtClean="0">
                <a:solidFill>
                  <a:srgbClr val="FF0000"/>
                </a:solidFill>
              </a:rPr>
              <a:t>LA SCUOLA DELL’INFANZIA: l’importanza della SPECIFICITA’ del percorso 0-6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Il ruolo della Scuola dell’Infanzia nel RAV dell’ISTITUTO</a:t>
            </a:r>
          </a:p>
          <a:p>
            <a:r>
              <a:rPr lang="it-IT" sz="1200" dirty="0" smtClean="0">
                <a:solidFill>
                  <a:srgbClr val="00B0F0"/>
                </a:solidFill>
              </a:rPr>
              <a:t>Collegamento con scheda progettuale 3.1b</a:t>
            </a:r>
          </a:p>
          <a:p>
            <a:r>
              <a:rPr lang="it-IT" sz="1200" dirty="0" smtClean="0">
                <a:solidFill>
                  <a:srgbClr val="00B0F0"/>
                </a:solidFill>
              </a:rPr>
              <a:t>Della strategia per le Aree interne</a:t>
            </a:r>
            <a:endParaRPr lang="it-IT" sz="1200" dirty="0">
              <a:solidFill>
                <a:srgbClr val="00B0F0"/>
              </a:solidFill>
            </a:endParaRPr>
          </a:p>
        </p:txBody>
      </p:sp>
      <p:sp>
        <p:nvSpPr>
          <p:cNvPr id="53" name="Rettangolo 52"/>
          <p:cNvSpPr/>
          <p:nvPr/>
        </p:nvSpPr>
        <p:spPr>
          <a:xfrm>
            <a:off x="644756" y="7627436"/>
            <a:ext cx="3492155" cy="6386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dirty="0" smtClean="0">
                <a:solidFill>
                  <a:schemeClr val="tx1"/>
                </a:solidFill>
              </a:rPr>
              <a:t>LA PLURICLASSE</a:t>
            </a:r>
          </a:p>
          <a:p>
            <a:r>
              <a:rPr lang="it-IT" sz="1200" dirty="0" smtClean="0">
                <a:solidFill>
                  <a:srgbClr val="00B0F0"/>
                </a:solidFill>
              </a:rPr>
              <a:t>Collegamento </a:t>
            </a:r>
            <a:r>
              <a:rPr lang="it-IT" sz="1200" dirty="0">
                <a:solidFill>
                  <a:srgbClr val="00B0F0"/>
                </a:solidFill>
              </a:rPr>
              <a:t>con scheda progettuale </a:t>
            </a:r>
            <a:r>
              <a:rPr lang="it-IT" sz="1200" dirty="0" smtClean="0">
                <a:solidFill>
                  <a:srgbClr val="00B0F0"/>
                </a:solidFill>
              </a:rPr>
              <a:t>4.2 – 4.3 delle Aree interne</a:t>
            </a:r>
            <a:endParaRPr lang="it-IT" sz="1200" dirty="0">
              <a:solidFill>
                <a:srgbClr val="00B0F0"/>
              </a:solidFill>
            </a:endParaRPr>
          </a:p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4" name="Rettangolo 53"/>
          <p:cNvSpPr/>
          <p:nvPr/>
        </p:nvSpPr>
        <p:spPr>
          <a:xfrm>
            <a:off x="2667125" y="8412836"/>
            <a:ext cx="1393587" cy="31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POTENZIAMENTO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55" name="Rettangolo 54"/>
          <p:cNvSpPr/>
          <p:nvPr/>
        </p:nvSpPr>
        <p:spPr>
          <a:xfrm>
            <a:off x="9023702" y="7109628"/>
            <a:ext cx="3044830" cy="989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dirty="0" smtClean="0">
                <a:solidFill>
                  <a:schemeClr val="tx1"/>
                </a:solidFill>
              </a:rPr>
              <a:t>COLLABORAZIONE CON ENTI del TERRITORIO</a:t>
            </a:r>
          </a:p>
          <a:p>
            <a:r>
              <a:rPr lang="it-IT" sz="1200" b="1" dirty="0" smtClean="0">
                <a:solidFill>
                  <a:schemeClr val="tx1"/>
                </a:solidFill>
              </a:rPr>
              <a:t>IL PATTO EDUCATIVO TERRITORIALE e le sue finalità</a:t>
            </a:r>
          </a:p>
          <a:p>
            <a:r>
              <a:rPr lang="it-IT" sz="1200" b="1" dirty="0" smtClean="0">
                <a:solidFill>
                  <a:schemeClr val="tx1"/>
                </a:solidFill>
              </a:rPr>
              <a:t>SCUOLA DEL TERRITORIO e PER IL TERRITORIO</a:t>
            </a:r>
            <a:endParaRPr lang="it-IT" sz="1200" b="1" dirty="0">
              <a:solidFill>
                <a:schemeClr val="tx1"/>
              </a:solidFill>
            </a:endParaRPr>
          </a:p>
        </p:txBody>
      </p:sp>
      <p:sp>
        <p:nvSpPr>
          <p:cNvPr id="56" name="Rettangolo 55"/>
          <p:cNvSpPr/>
          <p:nvPr/>
        </p:nvSpPr>
        <p:spPr>
          <a:xfrm>
            <a:off x="9365633" y="8296220"/>
            <a:ext cx="2360968" cy="412734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L’EDUCAZIONE ALLA LEGALITA’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9396105" y="8871258"/>
            <a:ext cx="2360968" cy="412734"/>
          </a:xfrm>
          <a:prstGeom prst="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L’EDUCAZIONE ALLA SALUTE</a:t>
            </a:r>
          </a:p>
        </p:txBody>
      </p:sp>
      <p:sp>
        <p:nvSpPr>
          <p:cNvPr id="2" name="Freccia ad arco 1"/>
          <p:cNvSpPr/>
          <p:nvPr/>
        </p:nvSpPr>
        <p:spPr>
          <a:xfrm rot="1795962">
            <a:off x="6838621" y="7524676"/>
            <a:ext cx="529736" cy="50313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69" name="Freccia ad arco 68"/>
          <p:cNvSpPr/>
          <p:nvPr/>
        </p:nvSpPr>
        <p:spPr>
          <a:xfrm rot="6709634">
            <a:off x="6795975" y="8562956"/>
            <a:ext cx="529736" cy="50313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1" name="Freccia ad arco 70"/>
          <p:cNvSpPr/>
          <p:nvPr/>
        </p:nvSpPr>
        <p:spPr>
          <a:xfrm rot="16662842">
            <a:off x="4971678" y="8088362"/>
            <a:ext cx="529736" cy="50313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6" name="Rettangolo 45"/>
          <p:cNvSpPr/>
          <p:nvPr/>
        </p:nvSpPr>
        <p:spPr>
          <a:xfrm>
            <a:off x="5134623" y="182393"/>
            <a:ext cx="2883455" cy="461832"/>
          </a:xfrm>
          <a:prstGeom prst="rect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PTOF = Piano Triennale Offerta Formativa</a:t>
            </a:r>
          </a:p>
          <a:p>
            <a:pPr algn="ctr"/>
            <a:r>
              <a:rPr lang="it-IT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2022-2025</a:t>
            </a:r>
            <a:endParaRPr lang="it-IT" sz="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Rettangolo 46"/>
          <p:cNvSpPr/>
          <p:nvPr/>
        </p:nvSpPr>
        <p:spPr>
          <a:xfrm>
            <a:off x="556997" y="1200268"/>
            <a:ext cx="3530940" cy="3912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b="1" dirty="0" smtClean="0">
                <a:solidFill>
                  <a:srgbClr val="FF0000"/>
                </a:solidFill>
              </a:rPr>
              <a:t>L’EDUCAZIIONE CIVICA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556996" y="1655555"/>
            <a:ext cx="3935149" cy="3912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b="1" dirty="0" smtClean="0">
                <a:solidFill>
                  <a:srgbClr val="FF0000"/>
                </a:solidFill>
              </a:rPr>
              <a:t>L’OSSERVAZIONE – LA VALUTAZIONE – L’AUTOVALUTAZIONE</a:t>
            </a:r>
            <a:endParaRPr lang="it-IT" sz="1200" dirty="0">
              <a:solidFill>
                <a:schemeClr val="tx1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1" t="5879" r="25076" b="7577"/>
          <a:stretch/>
        </p:blipFill>
        <p:spPr>
          <a:xfrm>
            <a:off x="5412054" y="5130049"/>
            <a:ext cx="2142582" cy="2081366"/>
          </a:xfrm>
          <a:prstGeom prst="rect">
            <a:avLst/>
          </a:prstGeom>
        </p:spPr>
      </p:pic>
      <p:sp>
        <p:nvSpPr>
          <p:cNvPr id="49" name="Rettangolo 48"/>
          <p:cNvSpPr/>
          <p:nvPr/>
        </p:nvSpPr>
        <p:spPr>
          <a:xfrm>
            <a:off x="641472" y="8797502"/>
            <a:ext cx="1777517" cy="484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b="1" dirty="0" smtClean="0">
                <a:solidFill>
                  <a:srgbClr val="FF0000"/>
                </a:solidFill>
              </a:rPr>
              <a:t>ORIENTAMENTO </a:t>
            </a:r>
          </a:p>
          <a:p>
            <a:pPr algn="ctr"/>
            <a:r>
              <a:rPr lang="it-IT" sz="1200" b="1" dirty="0" smtClean="0">
                <a:solidFill>
                  <a:srgbClr val="FF0000"/>
                </a:solidFill>
              </a:rPr>
              <a:t>dai 3 ai 14 anni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556995" y="2152959"/>
            <a:ext cx="3935149" cy="3912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200" b="1" dirty="0" smtClean="0">
                <a:solidFill>
                  <a:srgbClr val="FF0000"/>
                </a:solidFill>
              </a:rPr>
              <a:t>LE DISCIPLINE STEAM</a:t>
            </a:r>
            <a:endParaRPr lang="it-IT" sz="1200" dirty="0">
              <a:solidFill>
                <a:schemeClr val="tx1"/>
              </a:solidFill>
            </a:endParaRPr>
          </a:p>
        </p:txBody>
      </p:sp>
      <p:pic>
        <p:nvPicPr>
          <p:cNvPr id="45" name="Immagin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540" y="887445"/>
            <a:ext cx="573008" cy="583888"/>
          </a:xfrm>
          <a:prstGeom prst="rect">
            <a:avLst/>
          </a:prstGeom>
        </p:spPr>
      </p:pic>
      <p:sp>
        <p:nvSpPr>
          <p:cNvPr id="60" name="Rettangolo 59"/>
          <p:cNvSpPr/>
          <p:nvPr/>
        </p:nvSpPr>
        <p:spPr>
          <a:xfrm>
            <a:off x="5293309" y="755542"/>
            <a:ext cx="2447374" cy="134831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L’IC VALLESTURA DOPO LA PANDEMIA </a:t>
            </a:r>
          </a:p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il piano di </a:t>
            </a:r>
            <a:r>
              <a:rPr lang="it-IT" sz="1200" dirty="0" err="1" smtClean="0">
                <a:solidFill>
                  <a:schemeClr val="tx1"/>
                </a:solidFill>
              </a:rPr>
              <a:t>Ri</a:t>
            </a:r>
            <a:r>
              <a:rPr lang="it-IT" sz="1200" dirty="0" smtClean="0">
                <a:solidFill>
                  <a:schemeClr val="tx1"/>
                </a:solidFill>
              </a:rPr>
              <a:t>-Generazione: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- LA SOCIALITA’ e la CONDIVISIONE in presenza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- Il nostro territorio come CASA Comune</a:t>
            </a:r>
            <a:endParaRPr lang="it-IT" sz="1200" dirty="0">
              <a:solidFill>
                <a:schemeClr val="tx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325" y="782308"/>
            <a:ext cx="739353" cy="723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856184" y="768152"/>
            <a:ext cx="11305256" cy="2000548"/>
          </a:xfrm>
          <a:prstGeom prst="rect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SCUOLA DOPO LA PANDEMIA</a:t>
            </a:r>
          </a:p>
          <a:p>
            <a:pPr marL="457200" indent="-457200">
              <a:buFontTx/>
              <a:buChar char="-"/>
            </a:pPr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piano </a:t>
            </a:r>
            <a:r>
              <a:rPr lang="it-IT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RiGenerazione</a:t>
            </a:r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Scuola</a:t>
            </a:r>
          </a:p>
          <a:p>
            <a:pPr marL="457200" indent="-457200">
              <a:buFontTx/>
              <a:buChar char="-"/>
            </a:pPr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 scelte dell’Istituto:</a:t>
            </a:r>
          </a:p>
          <a:p>
            <a:pPr marL="457200" indent="-457200">
              <a:buFontTx/>
              <a:buChar char="-"/>
            </a:pPr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A) Recuperare la socialità;</a:t>
            </a:r>
          </a:p>
          <a:p>
            <a:pPr marL="457200" indent="-457200">
              <a:buFontTx/>
              <a:buChar char="-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B) Riportare un giusto equilibrio</a:t>
            </a:r>
          </a:p>
          <a:p>
            <a:pPr marL="457200" indent="-457200">
              <a:buFontTx/>
              <a:buChar char="-"/>
            </a:pP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tra tecnologia e fattore umano: recuperare spazi di socialità e condivisione in presenza per alunni, genitori, </a:t>
            </a:r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docenti</a:t>
            </a:r>
          </a:p>
          <a:p>
            <a:pPr marL="457200" indent="-457200">
              <a:buFontTx/>
              <a:buChar char="-"/>
            </a:pPr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C) </a:t>
            </a:r>
            <a:r>
              <a:rPr lang="it-IT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Vivere il territorio come </a:t>
            </a:r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CASA COMUNE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7224" y="4368552"/>
            <a:ext cx="2304256" cy="2348007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67" r="1778" b="34000"/>
          <a:stretch/>
        </p:blipFill>
        <p:spPr bwMode="auto">
          <a:xfrm>
            <a:off x="352128" y="3954495"/>
            <a:ext cx="9649072" cy="2979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08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0"/>
          <a:stretch/>
        </p:blipFill>
        <p:spPr>
          <a:xfrm>
            <a:off x="856184" y="2064296"/>
            <a:ext cx="10722451" cy="5397212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656384" y="1128192"/>
            <a:ext cx="7344816" cy="523220"/>
          </a:xfrm>
          <a:prstGeom prst="rect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/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GLI OBIETTIVI dell’AGENDA 2030</a:t>
            </a:r>
          </a:p>
        </p:txBody>
      </p:sp>
    </p:spTree>
    <p:extLst>
      <p:ext uri="{BB962C8B-B14F-4D97-AF65-F5344CB8AC3E}">
        <p14:creationId xmlns:p14="http://schemas.microsoft.com/office/powerpoint/2010/main" val="383918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3341" t="23422" r="31100" b="18993"/>
          <a:stretch/>
        </p:blipFill>
        <p:spPr>
          <a:xfrm>
            <a:off x="352128" y="264096"/>
            <a:ext cx="12041953" cy="846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76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3932" t="24899" r="32407" b="18993"/>
          <a:stretch/>
        </p:blipFill>
        <p:spPr>
          <a:xfrm>
            <a:off x="280121" y="408112"/>
            <a:ext cx="12313368" cy="8682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656384" y="81752"/>
            <a:ext cx="7344816" cy="338554"/>
          </a:xfrm>
          <a:prstGeom prst="rect">
            <a:avLst/>
          </a:prstGeom>
          <a:noFill/>
          <a:ln w="508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 algn="ctr"/>
            <a:r>
              <a:rPr lang="it-IT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DEFINIZIONE POF ANNUALE</a:t>
            </a:r>
          </a:p>
        </p:txBody>
      </p:sp>
      <p:sp>
        <p:nvSpPr>
          <p:cNvPr id="2" name="Ovale 1"/>
          <p:cNvSpPr/>
          <p:nvPr/>
        </p:nvSpPr>
        <p:spPr>
          <a:xfrm>
            <a:off x="784176" y="4224536"/>
            <a:ext cx="2791820" cy="2556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dirty="0" smtClean="0"/>
              <a:t>RAV</a:t>
            </a:r>
          </a:p>
          <a:p>
            <a:pPr algn="ctr"/>
            <a:r>
              <a:rPr lang="it-IT" sz="4400" dirty="0" smtClean="0"/>
              <a:t>PDM</a:t>
            </a:r>
            <a:endParaRPr lang="it-IT" sz="4400" dirty="0"/>
          </a:p>
        </p:txBody>
      </p:sp>
      <p:sp>
        <p:nvSpPr>
          <p:cNvPr id="5" name="Ovale 4"/>
          <p:cNvSpPr/>
          <p:nvPr/>
        </p:nvSpPr>
        <p:spPr>
          <a:xfrm>
            <a:off x="4703415" y="6650750"/>
            <a:ext cx="3009525" cy="2630212"/>
          </a:xfrm>
          <a:prstGeom prst="ellipse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Realizzazione Progetti Aree Interne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4743592" y="3720481"/>
            <a:ext cx="2929172" cy="2376264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Il piano di </a:t>
            </a:r>
            <a:r>
              <a:rPr lang="it-IT" sz="2800" dirty="0" err="1" smtClean="0">
                <a:solidFill>
                  <a:schemeClr val="accent1">
                    <a:lumMod val="50000"/>
                  </a:schemeClr>
                </a:solidFill>
              </a:rPr>
              <a:t>Ri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-generazione post pandemia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8705056" y="4224536"/>
            <a:ext cx="2893208" cy="277603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Gli obiettivi dell’Agenda 2030</a:t>
            </a:r>
            <a:endParaRPr lang="it-IT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4593838" y="552128"/>
            <a:ext cx="3096344" cy="3024336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800" dirty="0" err="1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it-IT" sz="2800" dirty="0" err="1" smtClean="0">
                <a:solidFill>
                  <a:schemeClr val="accent1">
                    <a:lumMod val="50000"/>
                  </a:schemeClr>
                </a:solidFill>
              </a:rPr>
              <a:t>ission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</a:rPr>
              <a:t> dell’IC 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e la sua articolazione</a:t>
            </a:r>
          </a:p>
          <a:p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1) CURRICOLO</a:t>
            </a:r>
          </a:p>
          <a:p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2) INCLUSIVITA’-STARE BENE A SCUOLA</a:t>
            </a:r>
          </a:p>
          <a:p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3) RISPETTO E VALORIZZAZIONE DEL TERRITORIO</a:t>
            </a:r>
          </a:p>
          <a:p>
            <a:r>
              <a:rPr lang="it-IT" sz="1200" dirty="0" smtClean="0">
                <a:solidFill>
                  <a:schemeClr val="accent1">
                    <a:lumMod val="50000"/>
                  </a:schemeClr>
                </a:solidFill>
              </a:rPr>
              <a:t>4) PARI OPPORTUNITA’</a:t>
            </a:r>
          </a:p>
          <a:p>
            <a:pPr algn="ctr"/>
            <a:endParaRPr lang="it-IT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9" name="Freccia circolare a destra 38"/>
          <p:cNvSpPr/>
          <p:nvPr/>
        </p:nvSpPr>
        <p:spPr>
          <a:xfrm rot="3068369">
            <a:off x="2415496" y="1163634"/>
            <a:ext cx="1173559" cy="2826891"/>
          </a:xfrm>
          <a:prstGeom prst="curv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0" name="Freccia circolare a destra 39"/>
          <p:cNvSpPr/>
          <p:nvPr/>
        </p:nvSpPr>
        <p:spPr>
          <a:xfrm rot="18205340">
            <a:off x="2613726" y="6635654"/>
            <a:ext cx="1173559" cy="2826891"/>
          </a:xfrm>
          <a:prstGeom prst="curv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1" name="Freccia circolare a destra 40"/>
          <p:cNvSpPr/>
          <p:nvPr/>
        </p:nvSpPr>
        <p:spPr>
          <a:xfrm rot="14217756">
            <a:off x="8635874" y="6911112"/>
            <a:ext cx="1173559" cy="2826891"/>
          </a:xfrm>
          <a:prstGeom prst="curv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2" name="Freccia circolare a destra 41"/>
          <p:cNvSpPr/>
          <p:nvPr/>
        </p:nvSpPr>
        <p:spPr>
          <a:xfrm rot="7956767">
            <a:off x="8797093" y="1163633"/>
            <a:ext cx="1173559" cy="2826891"/>
          </a:xfrm>
          <a:prstGeom prst="curved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cxnSp>
        <p:nvCxnSpPr>
          <p:cNvPr id="44" name="Connettore 1 43"/>
          <p:cNvCxnSpPr>
            <a:endCxn id="6" idx="0"/>
          </p:cNvCxnSpPr>
          <p:nvPr/>
        </p:nvCxnSpPr>
        <p:spPr>
          <a:xfrm>
            <a:off x="6208178" y="3576464"/>
            <a:ext cx="0" cy="1440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ccia circolare a sinistra 46"/>
          <p:cNvSpPr/>
          <p:nvPr/>
        </p:nvSpPr>
        <p:spPr>
          <a:xfrm rot="3115391">
            <a:off x="3333895" y="2379888"/>
            <a:ext cx="1067878" cy="2681182"/>
          </a:xfrm>
          <a:prstGeom prst="curvedLeftArrow">
            <a:avLst>
              <a:gd name="adj1" fmla="val 25000"/>
              <a:gd name="adj2" fmla="val 50000"/>
              <a:gd name="adj3" fmla="val 23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8" name="Freccia circolare a sinistra 47"/>
          <p:cNvSpPr/>
          <p:nvPr/>
        </p:nvSpPr>
        <p:spPr>
          <a:xfrm rot="18137042">
            <a:off x="3333895" y="5566583"/>
            <a:ext cx="1067878" cy="2681182"/>
          </a:xfrm>
          <a:prstGeom prst="curvedLeftArrow">
            <a:avLst>
              <a:gd name="adj1" fmla="val 25000"/>
              <a:gd name="adj2" fmla="val 50000"/>
              <a:gd name="adj3" fmla="val 23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9" name="Freccia circolare a sinistra 48"/>
          <p:cNvSpPr/>
          <p:nvPr/>
        </p:nvSpPr>
        <p:spPr>
          <a:xfrm rot="14105361">
            <a:off x="7919851" y="5807258"/>
            <a:ext cx="1067878" cy="2681182"/>
          </a:xfrm>
          <a:prstGeom prst="curvedLeftArrow">
            <a:avLst>
              <a:gd name="adj1" fmla="val 25000"/>
              <a:gd name="adj2" fmla="val 50000"/>
              <a:gd name="adj3" fmla="val 23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0" name="Freccia circolare a sinistra 49"/>
          <p:cNvSpPr/>
          <p:nvPr/>
        </p:nvSpPr>
        <p:spPr>
          <a:xfrm rot="8814925">
            <a:off x="7694098" y="2212264"/>
            <a:ext cx="1067878" cy="2681182"/>
          </a:xfrm>
          <a:prstGeom prst="curvedLeftArrow">
            <a:avLst>
              <a:gd name="adj1" fmla="val 25000"/>
              <a:gd name="adj2" fmla="val 50000"/>
              <a:gd name="adj3" fmla="val 230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6" name="Freccia bidirezionale verticale 55"/>
          <p:cNvSpPr/>
          <p:nvPr/>
        </p:nvSpPr>
        <p:spPr>
          <a:xfrm>
            <a:off x="6132268" y="6096745"/>
            <a:ext cx="196524" cy="52552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13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498</Words>
  <Application>Microsoft Office PowerPoint</Application>
  <PresentationFormat>Formato A3 (297x420 mm)</PresentationFormat>
  <Paragraphs>80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Ivana</dc:creator>
  <cp:lastModifiedBy>Ivana Ottonello</cp:lastModifiedBy>
  <cp:revision>52</cp:revision>
  <cp:lastPrinted>2015-12-27T14:29:56Z</cp:lastPrinted>
  <dcterms:created xsi:type="dcterms:W3CDTF">2015-11-14T21:25:15Z</dcterms:created>
  <dcterms:modified xsi:type="dcterms:W3CDTF">2021-10-28T05:08:23Z</dcterms:modified>
</cp:coreProperties>
</file>